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74" r:id="rId2"/>
  </p:sldMasterIdLst>
  <p:notesMasterIdLst>
    <p:notesMasterId r:id="rId18"/>
  </p:notesMasterIdLst>
  <p:handoutMasterIdLst>
    <p:handoutMasterId r:id="rId19"/>
  </p:handoutMasterIdLst>
  <p:sldIdLst>
    <p:sldId id="256" r:id="rId3"/>
    <p:sldId id="258" r:id="rId4"/>
    <p:sldId id="290" r:id="rId5"/>
    <p:sldId id="257" r:id="rId6"/>
    <p:sldId id="288" r:id="rId7"/>
    <p:sldId id="275" r:id="rId8"/>
    <p:sldId id="287" r:id="rId9"/>
    <p:sldId id="266" r:id="rId10"/>
    <p:sldId id="286" r:id="rId11"/>
    <p:sldId id="278" r:id="rId12"/>
    <p:sldId id="289" r:id="rId13"/>
    <p:sldId id="276" r:id="rId14"/>
    <p:sldId id="291" r:id="rId15"/>
    <p:sldId id="294" r:id="rId16"/>
    <p:sldId id="273" r:id="rId17"/>
  </p:sldIdLst>
  <p:sldSz cx="13004800" cy="9753600"/>
  <p:notesSz cx="7104063" cy="10234613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18243"/>
    <a:srgbClr val="7E542A"/>
    <a:srgbClr val="2F347D"/>
    <a:srgbClr val="C8C8D7"/>
    <a:srgbClr val="3333CC"/>
    <a:srgbClr val="E5E5E5"/>
    <a:srgbClr val="3C7CB0"/>
    <a:srgbClr val="C3C3E5"/>
    <a:srgbClr val="CDCD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>
    <p:restoredLeft sz="15915" autoAdjust="0"/>
    <p:restoredTop sz="91847" autoAdjust="0"/>
  </p:normalViewPr>
  <p:slideViewPr>
    <p:cSldViewPr>
      <p:cViewPr varScale="1">
        <p:scale>
          <a:sx n="63" d="100"/>
          <a:sy n="63" d="100"/>
        </p:scale>
        <p:origin x="710" y="53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-3920" y="-76"/>
      </p:cViewPr>
      <p:guideLst>
        <p:guide orient="horz" pos="3223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9123" cy="512111"/>
          </a:xfrm>
          <a:prstGeom prst="rect">
            <a:avLst/>
          </a:prstGeom>
        </p:spPr>
        <p:txBody>
          <a:bodyPr vert="horz" lIns="86859" tIns="43429" rIns="86859" bIns="4342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3448" y="9720983"/>
            <a:ext cx="3079123" cy="512110"/>
          </a:xfrm>
          <a:prstGeom prst="rect">
            <a:avLst/>
          </a:prstGeom>
        </p:spPr>
        <p:txBody>
          <a:bodyPr vert="horz" lIns="86859" tIns="43429" rIns="86859" bIns="4342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  <a:cs typeface="+mn-cs"/>
              </a:defRPr>
            </a:lvl1pPr>
          </a:lstStyle>
          <a:p>
            <a:pPr>
              <a:defRPr/>
            </a:pPr>
            <a:fld id="{104FF116-07E0-4FD9-827D-DBDC7A91C9C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2"/>
          </p:nvPr>
        </p:nvSpPr>
        <p:spPr>
          <a:xfrm>
            <a:off x="0" y="9720983"/>
            <a:ext cx="3079123" cy="512110"/>
          </a:xfrm>
          <a:prstGeom prst="rect">
            <a:avLst/>
          </a:prstGeom>
        </p:spPr>
        <p:txBody>
          <a:bodyPr vert="horz" lIns="86859" tIns="43429" rIns="86859" bIns="4342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9123" cy="512111"/>
          </a:xfrm>
          <a:prstGeom prst="rect">
            <a:avLst/>
          </a:prstGeom>
        </p:spPr>
        <p:txBody>
          <a:bodyPr vert="horz" lIns="86859" tIns="43429" rIns="86859" bIns="4342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3448" y="0"/>
            <a:ext cx="3079123" cy="512111"/>
          </a:xfrm>
          <a:prstGeom prst="rect">
            <a:avLst/>
          </a:prstGeom>
        </p:spPr>
        <p:txBody>
          <a:bodyPr vert="horz" lIns="86859" tIns="43429" rIns="86859" bIns="4342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  <a:cs typeface="+mn-cs"/>
              </a:defRPr>
            </a:lvl1pPr>
          </a:lstStyle>
          <a:p>
            <a:pPr>
              <a:defRPr/>
            </a:pPr>
            <a:fld id="{7B1D9778-B04A-4082-8868-BDCA95EFBF4A}" type="datetimeFigureOut">
              <a:rPr lang="fr-FR"/>
              <a:pPr>
                <a:defRPr/>
              </a:pPr>
              <a:t>26/06/2026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6763"/>
            <a:ext cx="5116513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6859" tIns="43429" rIns="86859" bIns="43429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10108" y="4861252"/>
            <a:ext cx="5683847" cy="4605955"/>
          </a:xfrm>
          <a:prstGeom prst="rect">
            <a:avLst/>
          </a:prstGeom>
        </p:spPr>
        <p:txBody>
          <a:bodyPr vert="horz" lIns="86859" tIns="43429" rIns="86859" bIns="43429" rtlCol="0"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0983"/>
            <a:ext cx="3079123" cy="512110"/>
          </a:xfrm>
          <a:prstGeom prst="rect">
            <a:avLst/>
          </a:prstGeom>
        </p:spPr>
        <p:txBody>
          <a:bodyPr vert="horz" lIns="86859" tIns="43429" rIns="86859" bIns="4342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3448" y="9720983"/>
            <a:ext cx="3079123" cy="512110"/>
          </a:xfrm>
          <a:prstGeom prst="rect">
            <a:avLst/>
          </a:prstGeom>
        </p:spPr>
        <p:txBody>
          <a:bodyPr vert="horz" lIns="86859" tIns="43429" rIns="86859" bIns="4342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  <a:cs typeface="+mn-cs"/>
              </a:defRPr>
            </a:lvl1pPr>
          </a:lstStyle>
          <a:p>
            <a:pPr>
              <a:defRPr/>
            </a:pPr>
            <a:fld id="{E68DBF44-BF2A-4FB8-84CA-50070D750AB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/>
          </a:p>
        </p:txBody>
      </p:sp>
      <p:sp>
        <p:nvSpPr>
          <p:cNvPr id="4301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E780F7D-4D7D-4CCE-880E-4C29857C0FCE}" type="slidenum">
              <a:rPr lang="fr-FR" smtClean="0">
                <a:cs typeface="DejaVu Sans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fr-FR">
              <a:cs typeface="DejaVu Sans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dirty="0"/>
          </a:p>
        </p:txBody>
      </p:sp>
      <p:sp>
        <p:nvSpPr>
          <p:cNvPr id="5632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747FA34-B8C4-4A87-AC2A-1449299BA6D9}" type="slidenum">
              <a:rPr lang="fr-FR" smtClean="0">
                <a:cs typeface="DejaVu Sans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fr-FR">
              <a:cs typeface="DejaVu Sans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1F08C7-493A-69D2-41CC-40F10ABE7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Espace réservé de l'image des diapositives 1">
            <a:extLst>
              <a:ext uri="{FF2B5EF4-FFF2-40B4-BE49-F238E27FC236}">
                <a16:creationId xmlns:a16="http://schemas.microsoft.com/office/drawing/2014/main" id="{EF21C3B1-A28C-93A7-DF36-F7B15ECA993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Espace réservé des commentaires 2">
            <a:extLst>
              <a:ext uri="{FF2B5EF4-FFF2-40B4-BE49-F238E27FC236}">
                <a16:creationId xmlns:a16="http://schemas.microsoft.com/office/drawing/2014/main" id="{4A3D4977-BDA5-111D-5FBC-12CCE0D07A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dirty="0"/>
          </a:p>
        </p:txBody>
      </p:sp>
      <p:sp>
        <p:nvSpPr>
          <p:cNvPr id="52228" name="Espace réservé du numéro de diapositive 3">
            <a:extLst>
              <a:ext uri="{FF2B5EF4-FFF2-40B4-BE49-F238E27FC236}">
                <a16:creationId xmlns:a16="http://schemas.microsoft.com/office/drawing/2014/main" id="{8D737622-4B8E-F77B-A108-C260DBECD3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38CF18B-7F20-41DD-9479-2F1A33F83EEC}" type="slidenum">
              <a:rPr lang="fr-FR" smtClean="0">
                <a:cs typeface="DejaVu Sans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fr-FR">
              <a:cs typeface="DejaVu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9436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/>
          </a:p>
        </p:txBody>
      </p:sp>
      <p:sp>
        <p:nvSpPr>
          <p:cNvPr id="5837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5BDFFC5-B265-4056-988F-2C98D629F505}" type="slidenum">
              <a:rPr lang="fr-FR" smtClean="0">
                <a:cs typeface="DejaVu Sans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fr-FR">
              <a:cs typeface="DejaVu Sans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645A4-802B-CE2D-6903-44FB32B48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Espace réservé de l'image des diapositives 1">
            <a:extLst>
              <a:ext uri="{FF2B5EF4-FFF2-40B4-BE49-F238E27FC236}">
                <a16:creationId xmlns:a16="http://schemas.microsoft.com/office/drawing/2014/main" id="{4B316AB9-8660-2C60-9BD1-F1DA627D058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Espace réservé des commentaires 2">
            <a:extLst>
              <a:ext uri="{FF2B5EF4-FFF2-40B4-BE49-F238E27FC236}">
                <a16:creationId xmlns:a16="http://schemas.microsoft.com/office/drawing/2014/main" id="{1DEABD5B-F77F-20D2-2ED3-621F703E652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/>
          </a:p>
        </p:txBody>
      </p:sp>
      <p:sp>
        <p:nvSpPr>
          <p:cNvPr id="55300" name="Espace réservé du numéro de diapositive 3">
            <a:extLst>
              <a:ext uri="{FF2B5EF4-FFF2-40B4-BE49-F238E27FC236}">
                <a16:creationId xmlns:a16="http://schemas.microsoft.com/office/drawing/2014/main" id="{0A2C306D-6F43-5C2C-6D45-2B78AE017B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A59E510-06CA-4769-A3DA-6CF7A3427DBF}" type="slidenum">
              <a:rPr lang="fr-FR" smtClean="0">
                <a:cs typeface="DejaVu Sans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fr-FR">
              <a:cs typeface="DejaVu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687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3B6EB-5B2A-DA8C-2315-9BC70F49A2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Espace réservé de l'image des diapositives 1">
            <a:extLst>
              <a:ext uri="{FF2B5EF4-FFF2-40B4-BE49-F238E27FC236}">
                <a16:creationId xmlns:a16="http://schemas.microsoft.com/office/drawing/2014/main" id="{D42F52E9-3883-3520-7456-98279475B97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Espace réservé des commentaires 2">
            <a:extLst>
              <a:ext uri="{FF2B5EF4-FFF2-40B4-BE49-F238E27FC236}">
                <a16:creationId xmlns:a16="http://schemas.microsoft.com/office/drawing/2014/main" id="{6BA304B5-8367-6223-6025-D5D859D1514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/>
          </a:p>
        </p:txBody>
      </p:sp>
      <p:sp>
        <p:nvSpPr>
          <p:cNvPr id="55300" name="Espace réservé du numéro de diapositive 3">
            <a:extLst>
              <a:ext uri="{FF2B5EF4-FFF2-40B4-BE49-F238E27FC236}">
                <a16:creationId xmlns:a16="http://schemas.microsoft.com/office/drawing/2014/main" id="{DF89FE0A-A602-2821-EB31-2E6666C86C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A59E510-06CA-4769-A3DA-6CF7A3427DBF}" type="slidenum">
              <a:rPr lang="fr-FR" smtClean="0">
                <a:cs typeface="DejaVu Sans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fr-FR">
              <a:cs typeface="DejaVu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3831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/>
          </a:p>
        </p:txBody>
      </p:sp>
      <p:sp>
        <p:nvSpPr>
          <p:cNvPr id="6144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2F3CAA8-3AAC-43FA-85FB-490468B4D5E2}" type="slidenum">
              <a:rPr lang="fr-FR" smtClean="0">
                <a:cs typeface="DejaVu Sans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fr-FR">
              <a:cs typeface="DejaVu Sans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/>
          </a:p>
        </p:txBody>
      </p:sp>
      <p:sp>
        <p:nvSpPr>
          <p:cNvPr id="4506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181D18B-8F2E-4CC2-A9D2-661664D1F44D}" type="slidenum">
              <a:rPr lang="fr-FR" smtClean="0">
                <a:cs typeface="DejaVu Sans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fr-FR">
              <a:cs typeface="DejaVu Sans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7A2054-D467-9266-37A0-43EC36548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Espace réservé de l'image des diapositives 1">
            <a:extLst>
              <a:ext uri="{FF2B5EF4-FFF2-40B4-BE49-F238E27FC236}">
                <a16:creationId xmlns:a16="http://schemas.microsoft.com/office/drawing/2014/main" id="{5CCC6AFE-1D91-E544-3E50-BDA75AEA0D3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Espace réservé des commentaires 2">
            <a:extLst>
              <a:ext uri="{FF2B5EF4-FFF2-40B4-BE49-F238E27FC236}">
                <a16:creationId xmlns:a16="http://schemas.microsoft.com/office/drawing/2014/main" id="{B09263E6-1755-020A-B760-3B8C85010BE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/>
          </a:p>
        </p:txBody>
      </p:sp>
      <p:sp>
        <p:nvSpPr>
          <p:cNvPr id="55300" name="Espace réservé du numéro de diapositive 3">
            <a:extLst>
              <a:ext uri="{FF2B5EF4-FFF2-40B4-BE49-F238E27FC236}">
                <a16:creationId xmlns:a16="http://schemas.microsoft.com/office/drawing/2014/main" id="{C3EA37A4-8214-2807-E7DE-9292C1E66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A59E510-06CA-4769-A3DA-6CF7A3427DBF}" type="slidenum">
              <a:rPr lang="fr-FR" smtClean="0">
                <a:cs typeface="DejaVu Sans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fr-FR">
              <a:cs typeface="DejaVu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7413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/>
          </a:p>
        </p:txBody>
      </p:sp>
      <p:sp>
        <p:nvSpPr>
          <p:cNvPr id="4403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53AB1E2-C085-4FC6-8DEB-09A908532CF8}" type="slidenum">
              <a:rPr lang="fr-FR" smtClean="0">
                <a:cs typeface="DejaVu Sans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fr-FR">
              <a:cs typeface="DejaVu Sans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31D80-001D-4226-3057-B2E7C38EB0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Espace réservé de l'image des diapositives 1">
            <a:extLst>
              <a:ext uri="{FF2B5EF4-FFF2-40B4-BE49-F238E27FC236}">
                <a16:creationId xmlns:a16="http://schemas.microsoft.com/office/drawing/2014/main" id="{04E750FB-1104-5EEC-C9C0-CBAFA18C5A5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Espace réservé des commentaires 2">
            <a:extLst>
              <a:ext uri="{FF2B5EF4-FFF2-40B4-BE49-F238E27FC236}">
                <a16:creationId xmlns:a16="http://schemas.microsoft.com/office/drawing/2014/main" id="{FB2EDD8E-ABE2-20E0-8818-8EFEDC14422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/>
          </a:p>
        </p:txBody>
      </p:sp>
      <p:sp>
        <p:nvSpPr>
          <p:cNvPr id="55300" name="Espace réservé du numéro de diapositive 3">
            <a:extLst>
              <a:ext uri="{FF2B5EF4-FFF2-40B4-BE49-F238E27FC236}">
                <a16:creationId xmlns:a16="http://schemas.microsoft.com/office/drawing/2014/main" id="{DC08D018-9931-82FB-CF70-AB77C3C184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A59E510-06CA-4769-A3DA-6CF7A3427DBF}" type="slidenum">
              <a:rPr lang="fr-FR" smtClean="0">
                <a:cs typeface="DejaVu Sans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fr-FR">
              <a:cs typeface="DejaVu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3992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/>
          </a:p>
        </p:txBody>
      </p:sp>
      <p:sp>
        <p:nvSpPr>
          <p:cNvPr id="5222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38CF18B-7F20-41DD-9479-2F1A33F83EEC}" type="slidenum">
              <a:rPr lang="fr-FR" smtClean="0">
                <a:cs typeface="DejaVu Sans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fr-FR">
              <a:cs typeface="DejaVu Sans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AB62A-006A-5AD7-8E7A-2DE4A67389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Espace réservé de l'image des diapositives 1">
            <a:extLst>
              <a:ext uri="{FF2B5EF4-FFF2-40B4-BE49-F238E27FC236}">
                <a16:creationId xmlns:a16="http://schemas.microsoft.com/office/drawing/2014/main" id="{13BF58E0-33E0-AF0B-C60B-CDB2A7C7635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Espace réservé des commentaires 2">
            <a:extLst>
              <a:ext uri="{FF2B5EF4-FFF2-40B4-BE49-F238E27FC236}">
                <a16:creationId xmlns:a16="http://schemas.microsoft.com/office/drawing/2014/main" id="{A2C2AB7B-1024-9598-5EE4-28F47423FB1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dirty="0"/>
          </a:p>
        </p:txBody>
      </p:sp>
      <p:sp>
        <p:nvSpPr>
          <p:cNvPr id="52228" name="Espace réservé du numéro de diapositive 3">
            <a:extLst>
              <a:ext uri="{FF2B5EF4-FFF2-40B4-BE49-F238E27FC236}">
                <a16:creationId xmlns:a16="http://schemas.microsoft.com/office/drawing/2014/main" id="{D0B1A5B3-1118-3BF5-D467-FF6D85F530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38CF18B-7F20-41DD-9479-2F1A33F83EEC}" type="slidenum">
              <a:rPr lang="fr-FR" smtClean="0">
                <a:cs typeface="DejaVu Sans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fr-FR">
              <a:cs typeface="DejaVu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7022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dirty="0"/>
          </a:p>
        </p:txBody>
      </p:sp>
      <p:sp>
        <p:nvSpPr>
          <p:cNvPr id="5427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0CEB614-74EE-4A83-814B-B17236D6777C}" type="slidenum">
              <a:rPr lang="fr-FR" smtClean="0">
                <a:cs typeface="DejaVu Sans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fr-FR">
              <a:cs typeface="DejaVu Sans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8FC61F-C5DB-1C95-C850-535225207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Espace réservé de l'image des diapositives 1">
            <a:extLst>
              <a:ext uri="{FF2B5EF4-FFF2-40B4-BE49-F238E27FC236}">
                <a16:creationId xmlns:a16="http://schemas.microsoft.com/office/drawing/2014/main" id="{CD61B0F7-6D2E-D12C-B76C-0B20D812444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Espace réservé des commentaires 2">
            <a:extLst>
              <a:ext uri="{FF2B5EF4-FFF2-40B4-BE49-F238E27FC236}">
                <a16:creationId xmlns:a16="http://schemas.microsoft.com/office/drawing/2014/main" id="{89C2CA59-08B3-2912-E19B-752F0D78D15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/>
          </a:p>
        </p:txBody>
      </p:sp>
      <p:sp>
        <p:nvSpPr>
          <p:cNvPr id="55300" name="Espace réservé du numéro de diapositive 3">
            <a:extLst>
              <a:ext uri="{FF2B5EF4-FFF2-40B4-BE49-F238E27FC236}">
                <a16:creationId xmlns:a16="http://schemas.microsoft.com/office/drawing/2014/main" id="{82703B65-F785-8657-9B92-13C4FC24E0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A59E510-06CA-4769-A3DA-6CF7A3427DBF}" type="slidenum">
              <a:rPr lang="fr-FR" smtClean="0">
                <a:cs typeface="DejaVu Sans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fr-FR">
              <a:cs typeface="DejaVu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768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Budget primitif 2022</a:t>
            </a:r>
          </a:p>
        </p:txBody>
      </p:sp>
      <p:sp>
        <p:nvSpPr>
          <p:cNvPr id="3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954A9-5605-4413-8625-2F8CDBE565B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50160" y="389160"/>
            <a:ext cx="11703600" cy="162828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50160" y="2282040"/>
            <a:ext cx="11703600" cy="2697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50160" y="5236560"/>
            <a:ext cx="11703600" cy="2697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50160" y="389160"/>
            <a:ext cx="11703600" cy="162828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50160" y="2282040"/>
            <a:ext cx="5711040" cy="2697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647040" y="2282040"/>
            <a:ext cx="5711040" cy="2697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50160" y="5236560"/>
            <a:ext cx="5711040" cy="2697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647040" y="5236560"/>
            <a:ext cx="5711040" cy="2697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50160" y="389160"/>
            <a:ext cx="11703600" cy="162828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50160" y="2282040"/>
            <a:ext cx="3768480" cy="2697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607280" y="2282040"/>
            <a:ext cx="3768480" cy="2697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8564760" y="2282040"/>
            <a:ext cx="3768480" cy="2697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50160" y="5236560"/>
            <a:ext cx="3768480" cy="2697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607280" y="5236560"/>
            <a:ext cx="3768480" cy="2697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8564760" y="5236560"/>
            <a:ext cx="3768480" cy="2697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fr-FR"/>
              <a:t>Budget primitif 2022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A53149-D44C-4D55-BCF1-1599206130C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fr-FR"/>
              <a:t>Budget primitif 2022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E7D9E-DDF9-4034-9513-EF711B1AE6A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fr-FR"/>
              <a:t>Budget primitif 2022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60F4D-E06D-46F6-8AA1-D3B108CB7CC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fr-FR"/>
              <a:t>Budget primitif 2022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0961F6-3006-4F8B-A513-5C3A9511B11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fr-FR"/>
              <a:t>Budget primitif 2022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CEA51E-4B1D-4C11-A31A-01BD827612F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fr-FR"/>
              <a:t>Budget primitif 2022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0721B6-5542-4C66-B556-6965D9D4EE8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fr-FR"/>
              <a:t>Budget primitif 2022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DEE43-BCF2-4950-8131-A26F3CACF75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50160" y="389160"/>
            <a:ext cx="11703600" cy="162828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50160" y="2282040"/>
            <a:ext cx="11703600" cy="5656320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fr-FR"/>
              <a:t>Budget primitif 2022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AD7BD-D611-4384-9B62-091F7F712FE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fr-FR"/>
              <a:t>Budget primitif 2022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ABE5FC-F0C7-446B-A6AC-8BC67CFE052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fr-FR"/>
              <a:t>Budget primitif 2022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56373-255D-435C-916C-ECC843F2D67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832167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832167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fr-FR"/>
              <a:t>Budget primitif 2022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BC119C-CAE7-4A1A-A5D1-F19942659E2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50160" y="389160"/>
            <a:ext cx="11703600" cy="162828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50160" y="2282040"/>
            <a:ext cx="11703600" cy="565632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Budget primitif 2022</a:t>
            </a:r>
          </a:p>
        </p:txBody>
      </p:sp>
      <p:sp>
        <p:nvSpPr>
          <p:cNvPr id="7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412F5-025C-47F6-805D-08D080ABEFB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50160" y="389160"/>
            <a:ext cx="11703600" cy="162828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50160" y="2282040"/>
            <a:ext cx="5711040" cy="565632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647040" y="2282040"/>
            <a:ext cx="5711040" cy="565632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50160" y="389160"/>
            <a:ext cx="11703600" cy="162828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50160" y="389160"/>
            <a:ext cx="11703600" cy="7549200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endParaRPr lang="fr-FR"/>
          </a:p>
        </p:txBody>
      </p:sp>
      <p:sp>
        <p:nvSpPr>
          <p:cNvPr id="3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Budget primitif 2022</a:t>
            </a:r>
          </a:p>
        </p:txBody>
      </p:sp>
      <p:sp>
        <p:nvSpPr>
          <p:cNvPr id="4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86EC4-DADE-42C0-ADEC-AE65F26E3FF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50160" y="389160"/>
            <a:ext cx="11703600" cy="162828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50160" y="2282040"/>
            <a:ext cx="5711040" cy="2697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647040" y="2282040"/>
            <a:ext cx="5711040" cy="565632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50160" y="5236560"/>
            <a:ext cx="5711040" cy="2697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50160" y="389160"/>
            <a:ext cx="11703600" cy="162828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50160" y="2282040"/>
            <a:ext cx="5711040" cy="565632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647040" y="2282040"/>
            <a:ext cx="5711040" cy="2697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647040" y="5236560"/>
            <a:ext cx="5711040" cy="2697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Budget primitif 2022</a:t>
            </a:r>
          </a:p>
        </p:txBody>
      </p:sp>
      <p:sp>
        <p:nvSpPr>
          <p:cNvPr id="7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DF2894-8D68-4BA5-9291-3C0649F83CD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50160" y="389160"/>
            <a:ext cx="11703600" cy="162828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50160" y="2282040"/>
            <a:ext cx="5711040" cy="2697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647040" y="2282040"/>
            <a:ext cx="5711040" cy="2697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50160" y="5236560"/>
            <a:ext cx="11703600" cy="2697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Budget primitif 2022</a:t>
            </a:r>
          </a:p>
        </p:txBody>
      </p:sp>
      <p:sp>
        <p:nvSpPr>
          <p:cNvPr id="7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2632C-2C7E-4235-9B8E-31657F12A70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ceHolder 1"/>
          <p:cNvSpPr>
            <a:spLocks noGrp="1"/>
          </p:cNvSpPr>
          <p:nvPr>
            <p:ph type="title"/>
          </p:nvPr>
        </p:nvSpPr>
        <p:spPr bwMode="auto">
          <a:xfrm>
            <a:off x="650875" y="388938"/>
            <a:ext cx="11703050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éditer le format du texte-titre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50875" y="2282825"/>
            <a:ext cx="11703050" cy="5656263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r>
              <a:rPr lang="fr-FR"/>
              <a:t>Cliquez pour éditer le format du plan de texte</a:t>
            </a:r>
          </a:p>
          <a:p>
            <a:pPr lvl="1"/>
            <a:r>
              <a:rPr lang="fr-FR"/>
              <a:t>Second niveau de plan</a:t>
            </a:r>
          </a:p>
          <a:p>
            <a:pPr lvl="2"/>
            <a:r>
              <a:rPr lang="fr-FR"/>
              <a:t>Troisième niveau de plan</a:t>
            </a:r>
          </a:p>
          <a:p>
            <a:pPr lvl="3"/>
            <a:r>
              <a:rPr lang="fr-FR"/>
              <a:t>Quatrième niveau de plan</a:t>
            </a:r>
          </a:p>
          <a:p>
            <a:pPr lvl="4"/>
            <a:r>
              <a:rPr lang="fr-FR"/>
              <a:t>Cinquième niveau de plan</a:t>
            </a:r>
          </a:p>
          <a:p>
            <a:pPr lvl="5"/>
            <a:r>
              <a:rPr lang="fr-FR"/>
              <a:t>Sixième niveau de plan</a:t>
            </a:r>
          </a:p>
          <a:p>
            <a:pPr lvl="6"/>
            <a:r>
              <a:rPr lang="fr-FR"/>
              <a:t>Septième niveau de plan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>
          <a:xfrm>
            <a:off x="4443413" y="9040813"/>
            <a:ext cx="4117975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FR"/>
              <a:t>Budget primitif 2022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>
          <a:xfrm>
            <a:off x="9320213" y="9040813"/>
            <a:ext cx="303371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71FC3F2-0FD6-4622-AC2D-A19F8AD0C27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3" r:id="rId1"/>
    <p:sldLayoutId id="2147483944" r:id="rId2"/>
    <p:sldLayoutId id="2147483945" r:id="rId3"/>
    <p:sldLayoutId id="2147483946" r:id="rId4"/>
    <p:sldLayoutId id="2147483947" r:id="rId5"/>
    <p:sldLayoutId id="2147483948" r:id="rId6"/>
    <p:sldLayoutId id="2147483949" r:id="rId7"/>
    <p:sldLayoutId id="2147483950" r:id="rId8"/>
    <p:sldLayoutId id="2147483951" r:id="rId9"/>
    <p:sldLayoutId id="2147483952" r:id="rId10"/>
    <p:sldLayoutId id="2147483953" r:id="rId11"/>
    <p:sldLayoutId id="2147483954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650875" y="390525"/>
            <a:ext cx="11703050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2051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650875" y="2276475"/>
            <a:ext cx="11703050" cy="643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50875" y="9040813"/>
            <a:ext cx="303371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443413" y="9040813"/>
            <a:ext cx="4117975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FR"/>
              <a:t>Budget primitif 2022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320213" y="9040813"/>
            <a:ext cx="303371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F9B7F3A-EC90-4C69-ABD4-65D8E50B7A9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958" r:id="rId4"/>
    <p:sldLayoutId id="2147483959" r:id="rId5"/>
    <p:sldLayoutId id="2147483960" r:id="rId6"/>
    <p:sldLayoutId id="2147483961" r:id="rId7"/>
    <p:sldLayoutId id="2147483962" r:id="rId8"/>
    <p:sldLayoutId id="2147483963" r:id="rId9"/>
    <p:sldLayoutId id="2147483964" r:id="rId10"/>
    <p:sldLayoutId id="2147483965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CustomShape 1"/>
          <p:cNvSpPr/>
          <p:nvPr/>
        </p:nvSpPr>
        <p:spPr>
          <a:xfrm>
            <a:off x="13122" y="760412"/>
            <a:ext cx="13001626" cy="8232775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78" name="CustomShape 2"/>
          <p:cNvSpPr/>
          <p:nvPr/>
        </p:nvSpPr>
        <p:spPr>
          <a:xfrm>
            <a:off x="-1588" y="0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79" name="CustomShape 3"/>
          <p:cNvSpPr/>
          <p:nvPr/>
        </p:nvSpPr>
        <p:spPr>
          <a:xfrm>
            <a:off x="-1588" y="8986838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81" name="CustomShape 4"/>
          <p:cNvSpPr/>
          <p:nvPr/>
        </p:nvSpPr>
        <p:spPr>
          <a:xfrm>
            <a:off x="1101800" y="3730709"/>
            <a:ext cx="7200800" cy="161925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38100" tIns="25400" rIns="38100" bIns="254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 sz="2600" b="1">
                <a:solidFill>
                  <a:srgbClr val="1F4E79"/>
                </a:solidFill>
                <a:latin typeface="Aptos"/>
              </a:defRPr>
            </a:pPr>
            <a:r>
              <a:rPr sz="2800" dirty="0"/>
              <a:t>Conseil d’</a:t>
            </a:r>
            <a:r>
              <a:rPr lang="fr-FR" sz="2800" dirty="0"/>
              <a:t>A</a:t>
            </a:r>
            <a:r>
              <a:rPr sz="2800" dirty="0" err="1"/>
              <a:t>dministration</a:t>
            </a:r>
            <a:endParaRPr lang="fr-FR" sz="2800" spc="-1" dirty="0">
              <a:solidFill>
                <a:srgbClr val="2F347D"/>
              </a:solidFill>
              <a:latin typeface="+mj-lt"/>
            </a:endParaRPr>
          </a:p>
          <a:p>
            <a:pPr>
              <a:defRPr sz="2600" b="1">
                <a:solidFill>
                  <a:srgbClr val="1F4E79"/>
                </a:solidFill>
                <a:latin typeface="Aptos"/>
              </a:defRPr>
            </a:pPr>
            <a:r>
              <a:rPr sz="2800" dirty="0"/>
              <a:t>Compte financier unique 2025</a:t>
            </a:r>
          </a:p>
        </p:txBody>
      </p:sp>
      <p:sp>
        <p:nvSpPr>
          <p:cNvPr id="82" name="CustomShape 5"/>
          <p:cNvSpPr/>
          <p:nvPr/>
        </p:nvSpPr>
        <p:spPr>
          <a:xfrm>
            <a:off x="6545150" y="5487278"/>
            <a:ext cx="2232248" cy="47625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38100" tIns="25400" rIns="38100" bIns="254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2000" b="0">
                <a:solidFill>
                  <a:srgbClr val="1F1F1F"/>
                </a:solidFill>
                <a:latin typeface="Aptos"/>
              </a:defRPr>
            </a:pPr>
            <a:r>
              <a:rPr sz="2800" b="1" dirty="0">
                <a:solidFill>
                  <a:srgbClr val="002060"/>
                </a:solidFill>
              </a:rPr>
              <a:t>26 </a:t>
            </a:r>
            <a:r>
              <a:rPr sz="2800" b="1" dirty="0" err="1">
                <a:solidFill>
                  <a:srgbClr val="002060"/>
                </a:solidFill>
              </a:rPr>
              <a:t>juin</a:t>
            </a:r>
            <a:r>
              <a:rPr sz="2800" b="1" dirty="0">
                <a:solidFill>
                  <a:srgbClr val="002060"/>
                </a:solidFill>
              </a:rPr>
              <a:t> 2026</a:t>
            </a:r>
            <a:endParaRPr lang="fr-FR" sz="3600" b="1" spc="-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27651" name="Lys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62640" y="3175"/>
            <a:ext cx="4342160" cy="9740900"/>
          </a:xfrm>
          <a:prstGeom prst="rect">
            <a:avLst/>
          </a:prstGeom>
          <a:noFill/>
          <a:ln w="12600">
            <a:noFill/>
            <a:miter lim="800000"/>
            <a:headEnd/>
            <a:tailEnd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50FFA1D-6C0C-FEFB-6B12-9AA42A0006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71050" y="8333184"/>
            <a:ext cx="1343224" cy="1410891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Ly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64078" y="0"/>
            <a:ext cx="4591050" cy="9748838"/>
          </a:xfrm>
          <a:prstGeom prst="rect">
            <a:avLst/>
          </a:prstGeom>
          <a:noFill/>
          <a:ln w="12600">
            <a:noFill/>
            <a:miter lim="800000"/>
            <a:headEnd/>
            <a:tailEnd/>
          </a:ln>
        </p:spPr>
      </p:pic>
      <p:sp>
        <p:nvSpPr>
          <p:cNvPr id="37891" name="TextBox 37890"/>
          <p:cNvSpPr txBox="1"/>
          <p:nvPr/>
        </p:nvSpPr>
        <p:spPr>
          <a:xfrm>
            <a:off x="502920" y="502920"/>
            <a:ext cx="7315200" cy="502920"/>
          </a:xfrm>
          <a:prstGeom prst="rect">
            <a:avLst/>
          </a:prstGeom>
          <a:noFill/>
          <a:ln>
            <a:noFill/>
          </a:ln>
        </p:spPr>
        <p:txBody>
          <a:bodyPr wrap="square" lIns="76200" tIns="50800" rIns="76200" bIns="50800">
            <a:spAutoFit/>
          </a:bodyPr>
          <a:lstStyle/>
          <a:p>
            <a:pPr>
              <a:defRPr sz="2600" b="1">
                <a:solidFill>
                  <a:srgbClr val="1F4E79"/>
                </a:solidFill>
                <a:latin typeface="Aptos"/>
              </a:defRPr>
            </a:pPr>
            <a:r>
              <a:t>Les dépenses et recettes d’investissement</a:t>
            </a:r>
          </a:p>
        </p:txBody>
      </p:sp>
      <p:sp>
        <p:nvSpPr>
          <p:cNvPr id="37892" name="TextBox 37891"/>
          <p:cNvSpPr txBox="1"/>
          <p:nvPr/>
        </p:nvSpPr>
        <p:spPr>
          <a:xfrm>
            <a:off x="777240" y="1600200"/>
            <a:ext cx="5074920" cy="1641475"/>
          </a:xfrm>
          <a:prstGeom prst="rect">
            <a:avLst/>
          </a:prstGeom>
          <a:solidFill>
            <a:srgbClr val="F1F7FC"/>
          </a:solidFill>
          <a:ln w="12700">
            <a:solidFill>
              <a:srgbClr val="1F4E79"/>
            </a:solidFill>
          </a:ln>
        </p:spPr>
        <p:txBody>
          <a:bodyPr wrap="square" lIns="76200" tIns="50800" rIns="76200" bIns="50800">
            <a:spAutoFit/>
          </a:bodyPr>
          <a:lstStyle/>
          <a:p>
            <a:pPr algn="ctr">
              <a:defRPr sz="2000" b="1">
                <a:solidFill>
                  <a:srgbClr val="1F4E79"/>
                </a:solidFill>
                <a:latin typeface="Aptos"/>
              </a:defRPr>
            </a:pPr>
            <a:r>
              <a:rPr dirty="0" err="1"/>
              <a:t>Dépenses</a:t>
            </a:r>
            <a:endParaRPr dirty="0"/>
          </a:p>
          <a:p>
            <a:pPr algn="ctr">
              <a:defRPr sz="2000" b="1">
                <a:solidFill>
                  <a:srgbClr val="1F4E79"/>
                </a:solidFill>
                <a:latin typeface="Aptos"/>
              </a:defRPr>
            </a:pPr>
            <a:r>
              <a:rPr dirty="0"/>
              <a:t>4 595,03 €</a:t>
            </a:r>
          </a:p>
          <a:p>
            <a:pPr algn="ctr">
              <a:defRPr sz="2000" b="1">
                <a:solidFill>
                  <a:srgbClr val="1F4E79"/>
                </a:solidFill>
                <a:latin typeface="Aptos"/>
              </a:defRPr>
            </a:pPr>
            <a:endParaRPr lang="fr-FR" dirty="0"/>
          </a:p>
          <a:p>
            <a:pPr algn="ctr">
              <a:defRPr sz="2000" b="1">
                <a:solidFill>
                  <a:srgbClr val="1F4E79"/>
                </a:solidFill>
                <a:latin typeface="Aptos"/>
              </a:defRPr>
            </a:pPr>
            <a:r>
              <a:rPr dirty="0" err="1"/>
              <a:t>Achat</a:t>
            </a:r>
            <a:r>
              <a:rPr dirty="0"/>
              <a:t> de </a:t>
            </a:r>
            <a:r>
              <a:rPr dirty="0" err="1"/>
              <a:t>mobiliers</a:t>
            </a:r>
            <a:r>
              <a:rPr dirty="0"/>
              <a:t> de bureau</a:t>
            </a:r>
            <a:endParaRPr lang="fr-FR" dirty="0"/>
          </a:p>
          <a:p>
            <a:pPr algn="ctr">
              <a:defRPr sz="2000" b="1">
                <a:solidFill>
                  <a:srgbClr val="1F4E79"/>
                </a:solidFill>
                <a:latin typeface="Aptos"/>
              </a:defRPr>
            </a:pPr>
            <a:endParaRPr dirty="0"/>
          </a:p>
        </p:txBody>
      </p:sp>
      <p:sp>
        <p:nvSpPr>
          <p:cNvPr id="37893" name="TextBox 37892"/>
          <p:cNvSpPr txBox="1"/>
          <p:nvPr/>
        </p:nvSpPr>
        <p:spPr>
          <a:xfrm>
            <a:off x="6309360" y="1600200"/>
            <a:ext cx="5074920" cy="1641475"/>
          </a:xfrm>
          <a:prstGeom prst="rect">
            <a:avLst/>
          </a:prstGeom>
          <a:solidFill>
            <a:srgbClr val="F1F7FC"/>
          </a:solidFill>
          <a:ln w="12700">
            <a:solidFill>
              <a:srgbClr val="1F4E79"/>
            </a:solidFill>
          </a:ln>
        </p:spPr>
        <p:txBody>
          <a:bodyPr wrap="square" lIns="76200" tIns="50800" rIns="76200" bIns="50800">
            <a:spAutoFit/>
          </a:bodyPr>
          <a:lstStyle/>
          <a:p>
            <a:pPr algn="ctr">
              <a:defRPr sz="2000" b="1">
                <a:solidFill>
                  <a:srgbClr val="1F4E79"/>
                </a:solidFill>
                <a:latin typeface="Aptos"/>
              </a:defRPr>
            </a:pPr>
            <a:r>
              <a:rPr dirty="0" err="1"/>
              <a:t>Recettes</a:t>
            </a:r>
            <a:endParaRPr dirty="0"/>
          </a:p>
          <a:p>
            <a:pPr algn="ctr">
              <a:defRPr sz="2000" b="1">
                <a:solidFill>
                  <a:srgbClr val="1F4E79"/>
                </a:solidFill>
                <a:latin typeface="Aptos"/>
              </a:defRPr>
            </a:pPr>
            <a:r>
              <a:rPr dirty="0"/>
              <a:t>7 399,27 €</a:t>
            </a:r>
          </a:p>
          <a:p>
            <a:pPr algn="ctr">
              <a:defRPr sz="2000" b="1">
                <a:solidFill>
                  <a:srgbClr val="1F4E79"/>
                </a:solidFill>
                <a:latin typeface="Aptos"/>
              </a:defRPr>
            </a:pPr>
            <a:endParaRPr lang="fr-FR" dirty="0"/>
          </a:p>
          <a:p>
            <a:pPr algn="ctr">
              <a:defRPr sz="2000" b="1">
                <a:solidFill>
                  <a:srgbClr val="1F4E79"/>
                </a:solidFill>
                <a:latin typeface="Aptos"/>
              </a:defRPr>
            </a:pPr>
            <a:r>
              <a:rPr dirty="0" err="1"/>
              <a:t>Dotations</a:t>
            </a:r>
            <a:r>
              <a:rPr dirty="0"/>
              <a:t> aux </a:t>
            </a:r>
            <a:r>
              <a:rPr dirty="0" err="1"/>
              <a:t>amortissements</a:t>
            </a:r>
            <a:r>
              <a:rPr dirty="0"/>
              <a:t> des </a:t>
            </a:r>
            <a:r>
              <a:rPr dirty="0" err="1"/>
              <a:t>immobilisations</a:t>
            </a:r>
            <a:r>
              <a:rPr dirty="0"/>
              <a:t> </a:t>
            </a:r>
            <a:r>
              <a:rPr dirty="0" err="1"/>
              <a:t>corporelles</a:t>
            </a:r>
            <a:endParaRPr dirty="0"/>
          </a:p>
        </p:txBody>
      </p:sp>
      <p:sp>
        <p:nvSpPr>
          <p:cNvPr id="37894" name="TextBox 37893"/>
          <p:cNvSpPr txBox="1"/>
          <p:nvPr/>
        </p:nvSpPr>
        <p:spPr>
          <a:xfrm>
            <a:off x="957784" y="3749039"/>
            <a:ext cx="9966960" cy="1210588"/>
          </a:xfrm>
          <a:prstGeom prst="rect">
            <a:avLst/>
          </a:prstGeom>
          <a:noFill/>
          <a:ln>
            <a:noFill/>
          </a:ln>
        </p:spPr>
        <p:txBody>
          <a:bodyPr wrap="square" lIns="76200" tIns="50800" rIns="76200" bIns="50800">
            <a:spAutoFit/>
          </a:bodyPr>
          <a:lstStyle/>
          <a:p>
            <a:pPr>
              <a:defRPr sz="1700" b="0">
                <a:solidFill>
                  <a:srgbClr val="1F1F1F"/>
                </a:solidFill>
                <a:latin typeface="Aptos"/>
              </a:defRPr>
            </a:pPr>
            <a:r>
              <a:rPr sz="2400" dirty="0">
                <a:solidFill>
                  <a:srgbClr val="002060"/>
                </a:solidFill>
              </a:rPr>
              <a:t>Les </a:t>
            </a:r>
            <a:r>
              <a:rPr sz="2400" dirty="0" err="1">
                <a:solidFill>
                  <a:srgbClr val="002060"/>
                </a:solidFill>
              </a:rPr>
              <a:t>recettes</a:t>
            </a:r>
            <a:r>
              <a:rPr sz="2400" dirty="0">
                <a:solidFill>
                  <a:srgbClr val="002060"/>
                </a:solidFill>
              </a:rPr>
              <a:t> </a:t>
            </a:r>
            <a:r>
              <a:rPr sz="2400" dirty="0" err="1">
                <a:solidFill>
                  <a:srgbClr val="002060"/>
                </a:solidFill>
              </a:rPr>
              <a:t>d’investissement</a:t>
            </a:r>
            <a:r>
              <a:rPr sz="2400" dirty="0">
                <a:solidFill>
                  <a:srgbClr val="002060"/>
                </a:solidFill>
              </a:rPr>
              <a:t> </a:t>
            </a:r>
            <a:r>
              <a:rPr sz="2400" dirty="0" err="1">
                <a:solidFill>
                  <a:srgbClr val="002060"/>
                </a:solidFill>
              </a:rPr>
              <a:t>progressent</a:t>
            </a:r>
            <a:r>
              <a:rPr sz="2400" dirty="0">
                <a:solidFill>
                  <a:srgbClr val="002060"/>
                </a:solidFill>
              </a:rPr>
              <a:t> de 6,2 % par rap</a:t>
            </a:r>
            <a:r>
              <a:rPr sz="2400" dirty="0">
                <a:solidFill>
                  <a:schemeClr val="bg1"/>
                </a:solidFill>
              </a:rPr>
              <a:t>port à 2024. </a:t>
            </a:r>
            <a:r>
              <a:rPr sz="2400" dirty="0">
                <a:solidFill>
                  <a:srgbClr val="002060"/>
                </a:solidFill>
              </a:rPr>
              <a:t>Elles correspondent à la </a:t>
            </a:r>
            <a:r>
              <a:rPr sz="2400" dirty="0" err="1">
                <a:solidFill>
                  <a:srgbClr val="002060"/>
                </a:solidFill>
              </a:rPr>
              <a:t>contrepartie</a:t>
            </a:r>
            <a:r>
              <a:rPr sz="2400" dirty="0">
                <a:solidFill>
                  <a:srgbClr val="002060"/>
                </a:solidFill>
              </a:rPr>
              <a:t> des charges </a:t>
            </a:r>
            <a:r>
              <a:rPr sz="2400" dirty="0" err="1">
                <a:solidFill>
                  <a:srgbClr val="002060"/>
                </a:solidFill>
              </a:rPr>
              <a:t>d’amort</a:t>
            </a:r>
            <a:r>
              <a:rPr sz="2400" dirty="0" err="1">
                <a:solidFill>
                  <a:schemeClr val="bg1"/>
                </a:solidFill>
              </a:rPr>
              <a:t>issement</a:t>
            </a:r>
            <a:r>
              <a:rPr sz="2400" dirty="0">
                <a:solidFill>
                  <a:srgbClr val="002060"/>
                </a:solidFill>
              </a:rPr>
              <a:t> </a:t>
            </a:r>
            <a:r>
              <a:rPr sz="2400" dirty="0" err="1">
                <a:solidFill>
                  <a:srgbClr val="002060"/>
                </a:solidFill>
              </a:rPr>
              <a:t>inscrites</a:t>
            </a:r>
            <a:r>
              <a:rPr sz="2400" dirty="0">
                <a:solidFill>
                  <a:srgbClr val="002060"/>
                </a:solidFill>
              </a:rPr>
              <a:t> </a:t>
            </a:r>
            <a:r>
              <a:rPr sz="2400" dirty="0" err="1">
                <a:solidFill>
                  <a:srgbClr val="002060"/>
                </a:solidFill>
              </a:rPr>
              <a:t>en</a:t>
            </a:r>
            <a:r>
              <a:rPr sz="2400" dirty="0">
                <a:solidFill>
                  <a:srgbClr val="002060"/>
                </a:solidFill>
              </a:rPr>
              <a:t> </a:t>
            </a:r>
            <a:r>
              <a:rPr sz="2400" dirty="0" err="1">
                <a:solidFill>
                  <a:srgbClr val="002060"/>
                </a:solidFill>
              </a:rPr>
              <a:t>fonctionnement</a:t>
            </a:r>
            <a:r>
              <a:rPr sz="2400" dirty="0">
                <a:solidFill>
                  <a:srgbClr val="002060"/>
                </a:solidFill>
              </a:rPr>
              <a:t>.</a:t>
            </a:r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4B10A-1811-DFA8-E719-8DA041F98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CustomShape 1">
            <a:extLst>
              <a:ext uri="{FF2B5EF4-FFF2-40B4-BE49-F238E27FC236}">
                <a16:creationId xmlns:a16="http://schemas.microsoft.com/office/drawing/2014/main" id="{2747094F-0B76-5E38-CC16-0CB0FC9E7DC3}"/>
              </a:ext>
            </a:extLst>
          </p:cNvPr>
          <p:cNvSpPr/>
          <p:nvPr/>
        </p:nvSpPr>
        <p:spPr>
          <a:xfrm>
            <a:off x="-1588" y="0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34" name="CustomShape 3">
            <a:extLst>
              <a:ext uri="{FF2B5EF4-FFF2-40B4-BE49-F238E27FC236}">
                <a16:creationId xmlns:a16="http://schemas.microsoft.com/office/drawing/2014/main" id="{5E421F8A-DC8F-38CE-E4E0-47DCC54671C1}"/>
              </a:ext>
            </a:extLst>
          </p:cNvPr>
          <p:cNvSpPr/>
          <p:nvPr/>
        </p:nvSpPr>
        <p:spPr>
          <a:xfrm>
            <a:off x="350838" y="65088"/>
            <a:ext cx="7735738" cy="62865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38100" tIns="25400" rIns="38100" bIns="254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F4E79"/>
                </a:solidFill>
                <a:latin typeface="Aptos"/>
              </a:defRPr>
            </a:pPr>
            <a:r>
              <a:rPr sz="2800" dirty="0">
                <a:solidFill>
                  <a:schemeClr val="bg1"/>
                </a:solidFill>
              </a:rPr>
              <a:t>Le </a:t>
            </a:r>
            <a:r>
              <a:rPr sz="2800" dirty="0" err="1">
                <a:solidFill>
                  <a:schemeClr val="bg1"/>
                </a:solidFill>
              </a:rPr>
              <a:t>financement</a:t>
            </a:r>
            <a:r>
              <a:rPr sz="2800" dirty="0">
                <a:solidFill>
                  <a:schemeClr val="bg1"/>
                </a:solidFill>
              </a:rPr>
              <a:t> de la section </a:t>
            </a:r>
            <a:r>
              <a:rPr sz="2800" dirty="0" err="1">
                <a:solidFill>
                  <a:schemeClr val="bg1"/>
                </a:solidFill>
              </a:rPr>
              <a:t>d’investissement</a:t>
            </a:r>
            <a:endParaRPr lang="fr-FR" sz="3200" b="1" spc="-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5" name="CustomShape 4">
            <a:extLst>
              <a:ext uri="{FF2B5EF4-FFF2-40B4-BE49-F238E27FC236}">
                <a16:creationId xmlns:a16="http://schemas.microsoft.com/office/drawing/2014/main" id="{256B5982-C2DE-F58E-3842-72A977F3131C}"/>
              </a:ext>
            </a:extLst>
          </p:cNvPr>
          <p:cNvSpPr/>
          <p:nvPr/>
        </p:nvSpPr>
        <p:spPr>
          <a:xfrm>
            <a:off x="555888" y="1677667"/>
            <a:ext cx="11049744" cy="493713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38100" tIns="25400" rIns="38100" bIns="254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 sz="2000" b="1">
                <a:solidFill>
                  <a:srgbClr val="1F4E79"/>
                </a:solidFill>
                <a:latin typeface="Aptos"/>
              </a:defRPr>
            </a:pPr>
            <a:r>
              <a:rPr dirty="0"/>
              <a:t>Un </a:t>
            </a:r>
            <a:r>
              <a:rPr dirty="0" err="1"/>
              <a:t>résultat</a:t>
            </a:r>
            <a:r>
              <a:rPr dirty="0"/>
              <a:t> </a:t>
            </a:r>
            <a:r>
              <a:rPr dirty="0" err="1"/>
              <a:t>d’investissement</a:t>
            </a:r>
            <a:r>
              <a:rPr dirty="0"/>
              <a:t> </a:t>
            </a:r>
            <a:r>
              <a:rPr dirty="0" err="1"/>
              <a:t>excédentaire</a:t>
            </a:r>
            <a:endParaRPr lang="fr-FR" sz="2600" spc="-1" dirty="0"/>
          </a:p>
        </p:txBody>
      </p:sp>
      <p:sp>
        <p:nvSpPr>
          <p:cNvPr id="136" name="CustomShape 5">
            <a:extLst>
              <a:ext uri="{FF2B5EF4-FFF2-40B4-BE49-F238E27FC236}">
                <a16:creationId xmlns:a16="http://schemas.microsoft.com/office/drawing/2014/main" id="{D4141358-9C28-EBF1-05FE-62FC9E1A3F69}"/>
              </a:ext>
            </a:extLst>
          </p:cNvPr>
          <p:cNvSpPr/>
          <p:nvPr/>
        </p:nvSpPr>
        <p:spPr>
          <a:xfrm>
            <a:off x="1487488" y="2239963"/>
            <a:ext cx="10498137" cy="6937375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34826" name="ZoneTexte 9">
            <a:extLst>
              <a:ext uri="{FF2B5EF4-FFF2-40B4-BE49-F238E27FC236}">
                <a16:creationId xmlns:a16="http://schemas.microsoft.com/office/drawing/2014/main" id="{FA585CB0-3EF5-ED73-3A75-443EE5673E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63" y="9383713"/>
            <a:ext cx="6477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8100" tIns="25400" rIns="38100" bIns="25400">
            <a:spAutoFit/>
          </a:bodyPr>
          <a:lstStyle/>
          <a:p>
            <a:pPr algn="ctr">
              <a:defRPr sz="1000" b="0">
                <a:solidFill>
                  <a:srgbClr val="666666"/>
                </a:solidFill>
                <a:latin typeface="Aptos"/>
              </a:defRPr>
            </a:pPr>
            <a:r>
              <a:t>11</a:t>
            </a:r>
            <a:endParaRPr lang="fr-FR"/>
          </a:p>
        </p:txBody>
      </p:sp>
      <p:sp>
        <p:nvSpPr>
          <p:cNvPr id="3" name="CustomShape 3">
            <a:extLst>
              <a:ext uri="{FF2B5EF4-FFF2-40B4-BE49-F238E27FC236}">
                <a16:creationId xmlns:a16="http://schemas.microsoft.com/office/drawing/2014/main" id="{0E78F527-2C20-38DC-1CF8-B7545B3F2996}"/>
              </a:ext>
            </a:extLst>
          </p:cNvPr>
          <p:cNvSpPr/>
          <p:nvPr/>
        </p:nvSpPr>
        <p:spPr>
          <a:xfrm>
            <a:off x="-9216" y="8994775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38100" tIns="25400" rIns="38100" bIns="25400"/>
          <a:lstStyle/>
          <a:p>
            <a:pPr algn="ctr">
              <a:defRPr sz="1000" b="0">
                <a:solidFill>
                  <a:srgbClr val="666666"/>
                </a:solidFill>
                <a:latin typeface="Aptos"/>
              </a:defRPr>
            </a:pPr>
            <a:r>
              <a:t>11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86972BD-B9E7-D420-7EE0-B20DE8514D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6976" y="8333183"/>
            <a:ext cx="1343224" cy="1410891"/>
          </a:xfrm>
          <a:prstGeom prst="rect">
            <a:avLst/>
          </a:prstGeom>
        </p:spPr>
      </p:pic>
      <p:pic>
        <p:nvPicPr>
          <p:cNvPr id="34818" name="Lys.png">
            <a:extLst>
              <a:ext uri="{FF2B5EF4-FFF2-40B4-BE49-F238E27FC236}">
                <a16:creationId xmlns:a16="http://schemas.microsoft.com/office/drawing/2014/main" id="{5B4136E7-7A11-579D-34BC-3BFD8FEB44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41440" y="35137"/>
            <a:ext cx="4591050" cy="9748838"/>
          </a:xfrm>
          <a:prstGeom prst="rect">
            <a:avLst/>
          </a:prstGeom>
          <a:noFill/>
          <a:ln w="12600">
            <a:noFill/>
            <a:miter lim="800000"/>
            <a:headEnd/>
            <a:tailEnd/>
          </a:ln>
        </p:spPr>
      </p:pic>
      <p:sp>
        <p:nvSpPr>
          <p:cNvPr id="34827" name="TextBox 34826"/>
          <p:cNvSpPr txBox="1"/>
          <p:nvPr/>
        </p:nvSpPr>
        <p:spPr>
          <a:xfrm>
            <a:off x="1005840" y="2716560"/>
            <a:ext cx="4389120" cy="1371600"/>
          </a:xfrm>
          <a:prstGeom prst="rect">
            <a:avLst/>
          </a:prstGeom>
          <a:solidFill>
            <a:srgbClr val="F1F7FC"/>
          </a:solidFill>
          <a:ln w="12700">
            <a:solidFill>
              <a:srgbClr val="1F4E79"/>
            </a:solidFill>
          </a:ln>
        </p:spPr>
        <p:txBody>
          <a:bodyPr wrap="square" lIns="76200" tIns="50800" rIns="76200" bIns="50800">
            <a:spAutoFit/>
          </a:bodyPr>
          <a:lstStyle/>
          <a:p>
            <a:pPr algn="ctr">
              <a:defRPr sz="2600" b="1">
                <a:solidFill>
                  <a:srgbClr val="1F4E79"/>
                </a:solidFill>
                <a:latin typeface="Aptos"/>
              </a:defRPr>
            </a:pPr>
            <a:r>
              <a:t>Recettes 2025</a:t>
            </a:r>
          </a:p>
          <a:p>
            <a:pPr algn="ctr">
              <a:defRPr sz="2600" b="1">
                <a:solidFill>
                  <a:srgbClr val="1F4E79"/>
                </a:solidFill>
                <a:latin typeface="Aptos"/>
              </a:defRPr>
            </a:pPr>
            <a:r>
              <a:t>7,4 k€</a:t>
            </a:r>
          </a:p>
        </p:txBody>
      </p:sp>
      <p:sp>
        <p:nvSpPr>
          <p:cNvPr id="34828" name="TextBox 34827"/>
          <p:cNvSpPr txBox="1"/>
          <p:nvPr/>
        </p:nvSpPr>
        <p:spPr>
          <a:xfrm>
            <a:off x="6675120" y="2716560"/>
            <a:ext cx="4389120" cy="1371600"/>
          </a:xfrm>
          <a:prstGeom prst="rect">
            <a:avLst/>
          </a:prstGeom>
          <a:solidFill>
            <a:srgbClr val="F1F7FC"/>
          </a:solidFill>
          <a:ln w="12700">
            <a:solidFill>
              <a:srgbClr val="1F4E79"/>
            </a:solidFill>
          </a:ln>
        </p:spPr>
        <p:txBody>
          <a:bodyPr wrap="square" lIns="76200" tIns="50800" rIns="76200" bIns="50800">
            <a:spAutoFit/>
          </a:bodyPr>
          <a:lstStyle/>
          <a:p>
            <a:pPr algn="ctr">
              <a:defRPr sz="2600" b="1">
                <a:solidFill>
                  <a:srgbClr val="1F4E79"/>
                </a:solidFill>
                <a:latin typeface="Aptos"/>
              </a:defRPr>
            </a:pPr>
            <a:r>
              <a:t>Dépenses 2025</a:t>
            </a:r>
          </a:p>
          <a:p>
            <a:pPr algn="ctr">
              <a:defRPr sz="2600" b="1">
                <a:solidFill>
                  <a:srgbClr val="1F4E79"/>
                </a:solidFill>
                <a:latin typeface="Aptos"/>
              </a:defRPr>
            </a:pPr>
            <a:r>
              <a:t>4,6 k€</a:t>
            </a:r>
          </a:p>
        </p:txBody>
      </p:sp>
      <p:sp>
        <p:nvSpPr>
          <p:cNvPr id="34829" name="TextBox 34828"/>
          <p:cNvSpPr txBox="1"/>
          <p:nvPr/>
        </p:nvSpPr>
        <p:spPr>
          <a:xfrm>
            <a:off x="2011680" y="4865400"/>
            <a:ext cx="8138160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1F4E79"/>
            </a:solidFill>
          </a:ln>
        </p:spPr>
        <p:txBody>
          <a:bodyPr wrap="square" lIns="76200" tIns="50800" rIns="76200" bIns="50800">
            <a:spAutoFit/>
          </a:bodyPr>
          <a:lstStyle/>
          <a:p>
            <a:pPr algn="ctr">
              <a:defRPr sz="2200" b="1">
                <a:solidFill>
                  <a:srgbClr val="1F4E79"/>
                </a:solidFill>
                <a:latin typeface="Aptos"/>
              </a:defRPr>
            </a:pPr>
            <a:r>
              <a:t>Résultat de la section d’investissement : 84 662 €</a:t>
            </a:r>
          </a:p>
          <a:p>
            <a:pPr algn="ctr">
              <a:defRPr sz="2200" b="1">
                <a:solidFill>
                  <a:srgbClr val="1F4E79"/>
                </a:solidFill>
                <a:latin typeface="Aptos"/>
              </a:defRPr>
            </a:pPr>
            <a:r>
              <a:t>Aucun report de charges d’investissement sur l’exercice 2026.</a:t>
            </a:r>
          </a:p>
        </p:txBody>
      </p:sp>
    </p:spTree>
    <p:extLst>
      <p:ext uri="{BB962C8B-B14F-4D97-AF65-F5344CB8AC3E}">
        <p14:creationId xmlns:p14="http://schemas.microsoft.com/office/powerpoint/2010/main" val="2027351241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Ly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26450" y="0"/>
            <a:ext cx="4591050" cy="9748838"/>
          </a:xfrm>
          <a:prstGeom prst="rect">
            <a:avLst/>
          </a:prstGeom>
          <a:noFill/>
          <a:ln w="12600">
            <a:noFill/>
            <a:miter lim="800000"/>
            <a:headEnd/>
            <a:tailEnd/>
          </a:ln>
        </p:spPr>
      </p:pic>
      <p:sp>
        <p:nvSpPr>
          <p:cNvPr id="39939" name="TextBox 39938"/>
          <p:cNvSpPr txBox="1"/>
          <p:nvPr/>
        </p:nvSpPr>
        <p:spPr>
          <a:xfrm>
            <a:off x="822960" y="1325880"/>
            <a:ext cx="10607040" cy="379591"/>
          </a:xfrm>
          <a:prstGeom prst="rect">
            <a:avLst/>
          </a:prstGeom>
          <a:noFill/>
          <a:ln>
            <a:noFill/>
          </a:ln>
        </p:spPr>
        <p:txBody>
          <a:bodyPr wrap="square" lIns="76200" tIns="50800" rIns="76200" bIns="50800">
            <a:spAutoFit/>
          </a:bodyPr>
          <a:lstStyle/>
          <a:p>
            <a:pPr>
              <a:defRPr sz="1800" b="0">
                <a:solidFill>
                  <a:srgbClr val="1F1F1F"/>
                </a:solidFill>
                <a:latin typeface="Aptos"/>
              </a:defRPr>
            </a:pPr>
            <a:r>
              <a:rPr>
                <a:solidFill>
                  <a:srgbClr val="002060"/>
                </a:solidFill>
              </a:rPr>
              <a:t>Le résultat des deux sections a été intégré, par anticipation, au budget primitif 2026.</a:t>
            </a:r>
          </a:p>
        </p:txBody>
      </p:sp>
      <p:graphicFrame>
        <p:nvGraphicFramePr>
          <p:cNvPr id="39940" name="Table 399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4092173"/>
              </p:ext>
            </p:extLst>
          </p:nvPr>
        </p:nvGraphicFramePr>
        <p:xfrm>
          <a:off x="1005840" y="2148840"/>
          <a:ext cx="10058400" cy="1422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pPr algn="ctr">
                        <a:defRPr sz="1400" b="1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/>
                        <a:t>Résultat 2025</a:t>
                      </a:r>
                    </a:p>
                  </a:txBody>
                  <a:tcPr marL="38100" marR="38100" marT="25400" marB="25400"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 b="1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/>
                        <a:t>Montant</a:t>
                      </a:r>
                    </a:p>
                  </a:txBody>
                  <a:tcPr marL="38100" marR="38100" marT="25400" marB="25400"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l">
                        <a:defRPr sz="1400" b="1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/>
                        <a:t>Excédent de fonctionnement de l’exercice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/>
                        <a:t>93 871 €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l">
                        <a:defRPr sz="1400" b="1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/>
                        <a:t>Excédent d’investissement de l’exercice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dirty="0"/>
                        <a:t>84 662 €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l">
                        <a:defRPr sz="1400" b="1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/>
                        <a:t>Report de charges d’investissement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dirty="0"/>
                        <a:t>0 €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9941" name="Table 399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8718484"/>
              </p:ext>
            </p:extLst>
          </p:nvPr>
        </p:nvGraphicFramePr>
        <p:xfrm>
          <a:off x="741760" y="4516279"/>
          <a:ext cx="10972800" cy="1671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93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72440"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lang="fr-FR" sz="1800" dirty="0"/>
                        <a:t>Résultat </a:t>
                      </a:r>
                      <a:r>
                        <a:rPr sz="1800" dirty="0"/>
                        <a:t>2021-2025</a:t>
                      </a:r>
                    </a:p>
                  </a:txBody>
                  <a:tcPr marL="38100" marR="38100" marT="25400" marB="25400"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1800" dirty="0"/>
                        <a:t>2021</a:t>
                      </a:r>
                    </a:p>
                  </a:txBody>
                  <a:tcPr marL="38100" marR="38100" marT="25400" marB="25400"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1800"/>
                        <a:t>2022</a:t>
                      </a:r>
                    </a:p>
                  </a:txBody>
                  <a:tcPr marL="38100" marR="38100" marT="25400" marB="25400"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1800"/>
                        <a:t>2023</a:t>
                      </a:r>
                    </a:p>
                  </a:txBody>
                  <a:tcPr marL="38100" marR="38100" marT="25400" marB="25400"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1800"/>
                        <a:t>2024</a:t>
                      </a:r>
                    </a:p>
                  </a:txBody>
                  <a:tcPr marL="38100" marR="38100" marT="25400" marB="25400"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1800"/>
                        <a:t>2025</a:t>
                      </a:r>
                    </a:p>
                  </a:txBody>
                  <a:tcPr marL="38100" marR="38100" marT="25400" marB="25400"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2440">
                <a:tc>
                  <a:txBody>
                    <a:bodyPr/>
                    <a:lstStyle/>
                    <a:p>
                      <a:pPr algn="l">
                        <a:defRPr sz="1100" b="1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1800"/>
                        <a:t>Excédent de fonctionnement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1800"/>
                        <a:t>128 730 €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1800"/>
                        <a:t>74 574 €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1800"/>
                        <a:t>48 999 €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1800"/>
                        <a:t>176 771 €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1800"/>
                        <a:t>93 871 €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2440">
                <a:tc>
                  <a:txBody>
                    <a:bodyPr/>
                    <a:lstStyle/>
                    <a:p>
                      <a:pPr algn="l">
                        <a:defRPr sz="1100" b="1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1800"/>
                        <a:t>Excédent d’investissement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1800" dirty="0"/>
                        <a:t>59 816 €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1800"/>
                        <a:t>68 083 €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1800" dirty="0"/>
                        <a:t>74 894 €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1800"/>
                        <a:t>81 858 €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1800" dirty="0"/>
                        <a:t>84 662 €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9942" name="TextBox 39941"/>
          <p:cNvSpPr txBox="1"/>
          <p:nvPr/>
        </p:nvSpPr>
        <p:spPr>
          <a:xfrm>
            <a:off x="502920" y="502920"/>
            <a:ext cx="6858000" cy="502920"/>
          </a:xfrm>
          <a:prstGeom prst="rect">
            <a:avLst/>
          </a:prstGeom>
          <a:noFill/>
          <a:ln>
            <a:noFill/>
          </a:ln>
        </p:spPr>
        <p:txBody>
          <a:bodyPr wrap="square" lIns="76200" tIns="50800" rIns="76200" bIns="50800">
            <a:spAutoFit/>
          </a:bodyPr>
          <a:lstStyle/>
          <a:p>
            <a:pPr>
              <a:defRPr sz="2600" b="1">
                <a:solidFill>
                  <a:srgbClr val="1F4E79"/>
                </a:solidFill>
                <a:latin typeface="Aptos"/>
              </a:defRPr>
            </a:pPr>
            <a:r>
              <a:t>Le résultat de l’exercice</a:t>
            </a:r>
          </a:p>
        </p:txBody>
      </p:sp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56181-5FBA-4332-C23D-48788878F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CustomShape 1">
            <a:extLst>
              <a:ext uri="{FF2B5EF4-FFF2-40B4-BE49-F238E27FC236}">
                <a16:creationId xmlns:a16="http://schemas.microsoft.com/office/drawing/2014/main" id="{CF10EA0D-E877-7CEA-4B68-BB11C2AB5C86}"/>
              </a:ext>
            </a:extLst>
          </p:cNvPr>
          <p:cNvSpPr/>
          <p:nvPr/>
        </p:nvSpPr>
        <p:spPr>
          <a:xfrm>
            <a:off x="28574" y="757237"/>
            <a:ext cx="13001626" cy="8232775"/>
          </a:xfrm>
          <a:prstGeom prst="rect">
            <a:avLst/>
          </a:prstGeom>
          <a:solidFill>
            <a:schemeClr val="bg1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pic>
        <p:nvPicPr>
          <p:cNvPr id="36867" name="Lys2.png">
            <a:extLst>
              <a:ext uri="{FF2B5EF4-FFF2-40B4-BE49-F238E27FC236}">
                <a16:creationId xmlns:a16="http://schemas.microsoft.com/office/drawing/2014/main" id="{62FBA273-68A0-E8CB-DE1B-2B063C438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2325" y="3175"/>
            <a:ext cx="4587875" cy="9740900"/>
          </a:xfrm>
          <a:prstGeom prst="rect">
            <a:avLst/>
          </a:prstGeom>
          <a:noFill/>
          <a:ln w="12600">
            <a:noFill/>
            <a:miter lim="800000"/>
            <a:headEnd/>
            <a:tailEnd/>
          </a:ln>
        </p:spPr>
      </p:pic>
      <p:sp>
        <p:nvSpPr>
          <p:cNvPr id="156" name="CustomShape 2">
            <a:extLst>
              <a:ext uri="{FF2B5EF4-FFF2-40B4-BE49-F238E27FC236}">
                <a16:creationId xmlns:a16="http://schemas.microsoft.com/office/drawing/2014/main" id="{87787593-5180-BAA5-81C7-85C5CCF9B79C}"/>
              </a:ext>
            </a:extLst>
          </p:cNvPr>
          <p:cNvSpPr/>
          <p:nvPr/>
        </p:nvSpPr>
        <p:spPr>
          <a:xfrm>
            <a:off x="-1588" y="0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57" name="CustomShape 3">
            <a:extLst>
              <a:ext uri="{FF2B5EF4-FFF2-40B4-BE49-F238E27FC236}">
                <a16:creationId xmlns:a16="http://schemas.microsoft.com/office/drawing/2014/main" id="{B29E6F84-5900-4EAE-941F-A64BA3784F58}"/>
              </a:ext>
            </a:extLst>
          </p:cNvPr>
          <p:cNvSpPr/>
          <p:nvPr/>
        </p:nvSpPr>
        <p:spPr>
          <a:xfrm>
            <a:off x="-1588" y="8986838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58" name="CustomShape 4">
            <a:extLst>
              <a:ext uri="{FF2B5EF4-FFF2-40B4-BE49-F238E27FC236}">
                <a16:creationId xmlns:a16="http://schemas.microsoft.com/office/drawing/2014/main" id="{B5E626FF-BB4C-A232-B5B8-13940328A722}"/>
              </a:ext>
            </a:extLst>
          </p:cNvPr>
          <p:cNvSpPr/>
          <p:nvPr/>
        </p:nvSpPr>
        <p:spPr>
          <a:xfrm>
            <a:off x="597744" y="4148184"/>
            <a:ext cx="8851900" cy="85725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38100" tIns="25400" rIns="38100" bIns="254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F4E79"/>
                </a:solidFill>
                <a:latin typeface="Aptos"/>
              </a:defRPr>
            </a:pPr>
            <a:r>
              <a:t>Synthèse</a:t>
            </a:r>
          </a:p>
        </p:txBody>
      </p:sp>
      <p:sp>
        <p:nvSpPr>
          <p:cNvPr id="36871" name="ZoneTexte 6">
            <a:extLst>
              <a:ext uri="{FF2B5EF4-FFF2-40B4-BE49-F238E27FC236}">
                <a16:creationId xmlns:a16="http://schemas.microsoft.com/office/drawing/2014/main" id="{2F8EEBF3-C9F3-8B2A-A7AD-97D03E277A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663" y="9289233"/>
            <a:ext cx="6477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8100" tIns="25400" rIns="38100" bIns="25400">
            <a:spAutoFit/>
          </a:bodyPr>
          <a:lstStyle/>
          <a:p>
            <a:pPr algn="ctr">
              <a:defRPr sz="1000" b="0">
                <a:solidFill>
                  <a:srgbClr val="666666"/>
                </a:solidFill>
                <a:latin typeface="Aptos"/>
              </a:defRPr>
            </a:pPr>
            <a:r>
              <a:t>13</a:t>
            </a:r>
            <a:endParaRPr lang="fr-FR">
              <a:solidFill>
                <a:schemeClr val="bg1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E919522-16F3-6F4C-3BF8-EF076E9434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86976" y="8333183"/>
            <a:ext cx="1343224" cy="1410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130485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AB7572-368B-32F7-817E-D199651A9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CustomShape 1">
            <a:extLst>
              <a:ext uri="{FF2B5EF4-FFF2-40B4-BE49-F238E27FC236}">
                <a16:creationId xmlns:a16="http://schemas.microsoft.com/office/drawing/2014/main" id="{A1EB0A26-CD6A-6FDE-A96A-AE2995D30053}"/>
              </a:ext>
            </a:extLst>
          </p:cNvPr>
          <p:cNvSpPr/>
          <p:nvPr/>
        </p:nvSpPr>
        <p:spPr>
          <a:xfrm>
            <a:off x="94663" y="-870490"/>
            <a:ext cx="13001626" cy="8536941"/>
          </a:xfrm>
          <a:prstGeom prst="rect">
            <a:avLst/>
          </a:prstGeom>
          <a:solidFill>
            <a:schemeClr val="bg1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pic>
        <p:nvPicPr>
          <p:cNvPr id="36867" name="Lys2.png">
            <a:extLst>
              <a:ext uri="{FF2B5EF4-FFF2-40B4-BE49-F238E27FC236}">
                <a16:creationId xmlns:a16="http://schemas.microsoft.com/office/drawing/2014/main" id="{21F53E48-68D0-79B6-0A0A-918FB2A87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2325" y="3175"/>
            <a:ext cx="4587875" cy="9740900"/>
          </a:xfrm>
          <a:prstGeom prst="rect">
            <a:avLst/>
          </a:prstGeom>
          <a:noFill/>
          <a:ln w="12600">
            <a:noFill/>
            <a:miter lim="800000"/>
            <a:headEnd/>
            <a:tailEnd/>
          </a:ln>
        </p:spPr>
      </p:pic>
      <p:sp>
        <p:nvSpPr>
          <p:cNvPr id="156" name="CustomShape 2">
            <a:extLst>
              <a:ext uri="{FF2B5EF4-FFF2-40B4-BE49-F238E27FC236}">
                <a16:creationId xmlns:a16="http://schemas.microsoft.com/office/drawing/2014/main" id="{41751EF9-2004-C5E4-3BF7-4B0731FF2EAB}"/>
              </a:ext>
            </a:extLst>
          </p:cNvPr>
          <p:cNvSpPr/>
          <p:nvPr/>
        </p:nvSpPr>
        <p:spPr>
          <a:xfrm>
            <a:off x="-1588" y="0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57" name="CustomShape 3">
            <a:extLst>
              <a:ext uri="{FF2B5EF4-FFF2-40B4-BE49-F238E27FC236}">
                <a16:creationId xmlns:a16="http://schemas.microsoft.com/office/drawing/2014/main" id="{9A83C3A4-8A36-B291-40E9-700CEA3E81A8}"/>
              </a:ext>
            </a:extLst>
          </p:cNvPr>
          <p:cNvSpPr/>
          <p:nvPr/>
        </p:nvSpPr>
        <p:spPr>
          <a:xfrm>
            <a:off x="-1588" y="8986838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36871" name="ZoneTexte 6">
            <a:extLst>
              <a:ext uri="{FF2B5EF4-FFF2-40B4-BE49-F238E27FC236}">
                <a16:creationId xmlns:a16="http://schemas.microsoft.com/office/drawing/2014/main" id="{E3654DE2-9516-AD16-4584-5A3D4C8575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663" y="9289233"/>
            <a:ext cx="6477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8100" tIns="25400" rIns="38100" bIns="25400">
            <a:spAutoFit/>
          </a:bodyPr>
          <a:lstStyle/>
          <a:p>
            <a:pPr algn="ctr">
              <a:defRPr sz="1000" b="0">
                <a:solidFill>
                  <a:srgbClr val="666666"/>
                </a:solidFill>
                <a:latin typeface="Aptos"/>
              </a:defRPr>
            </a:pPr>
            <a:r>
              <a:t>14</a:t>
            </a:r>
            <a:endParaRPr lang="fr-FR">
              <a:solidFill>
                <a:schemeClr val="bg1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CFAFD8-9B5F-31F5-882B-7D3BB94ED4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86976" y="8333183"/>
            <a:ext cx="1343224" cy="1410891"/>
          </a:xfrm>
          <a:prstGeom prst="rect">
            <a:avLst/>
          </a:prstGeom>
        </p:spPr>
      </p:pic>
      <p:sp>
        <p:nvSpPr>
          <p:cNvPr id="36872" name="TextBox 36871"/>
          <p:cNvSpPr txBox="1"/>
          <p:nvPr/>
        </p:nvSpPr>
        <p:spPr>
          <a:xfrm>
            <a:off x="714176" y="137934"/>
            <a:ext cx="10972800" cy="471924"/>
          </a:xfrm>
          <a:prstGeom prst="rect">
            <a:avLst/>
          </a:prstGeom>
          <a:noFill/>
          <a:ln>
            <a:noFill/>
          </a:ln>
        </p:spPr>
        <p:txBody>
          <a:bodyPr wrap="square" lIns="76200" tIns="50800" rIns="76200" bIns="50800">
            <a:spAutoFit/>
          </a:bodyPr>
          <a:lstStyle/>
          <a:p>
            <a:pPr algn="ctr">
              <a:defRPr sz="2400" b="1">
                <a:solidFill>
                  <a:srgbClr val="1F4E79"/>
                </a:solidFill>
                <a:latin typeface="Aptos"/>
              </a:defRPr>
            </a:pPr>
            <a:r>
              <a:rPr dirty="0">
                <a:solidFill>
                  <a:schemeClr val="bg1"/>
                </a:solidFill>
              </a:rPr>
              <a:t>SYNTHESE</a:t>
            </a:r>
          </a:p>
        </p:txBody>
      </p:sp>
      <p:sp>
        <p:nvSpPr>
          <p:cNvPr id="36873" name="TextBox 36872"/>
          <p:cNvSpPr txBox="1"/>
          <p:nvPr/>
        </p:nvSpPr>
        <p:spPr>
          <a:xfrm>
            <a:off x="914400" y="1188720"/>
            <a:ext cx="4754880" cy="347472"/>
          </a:xfrm>
          <a:prstGeom prst="rect">
            <a:avLst/>
          </a:prstGeom>
          <a:solidFill>
            <a:srgbClr val="DDEBF7"/>
          </a:solidFill>
          <a:ln w="12700">
            <a:solidFill>
              <a:srgbClr val="1F4E79"/>
            </a:solidFill>
          </a:ln>
        </p:spPr>
        <p:txBody>
          <a:bodyPr wrap="square" lIns="76200" tIns="50800" rIns="76200" bIns="50800">
            <a:spAutoFit/>
          </a:bodyPr>
          <a:lstStyle/>
          <a:p>
            <a:pPr algn="ctr">
              <a:defRPr sz="1500" b="1">
                <a:solidFill>
                  <a:srgbClr val="1F1F1F"/>
                </a:solidFill>
                <a:latin typeface="Aptos"/>
              </a:defRPr>
            </a:pPr>
            <a:r>
              <a:t>Section de fonctionnement</a:t>
            </a:r>
          </a:p>
        </p:txBody>
      </p:sp>
      <p:sp>
        <p:nvSpPr>
          <p:cNvPr id="36874" name="TextBox 36873"/>
          <p:cNvSpPr txBox="1"/>
          <p:nvPr/>
        </p:nvSpPr>
        <p:spPr>
          <a:xfrm>
            <a:off x="914400" y="1737360"/>
            <a:ext cx="2240280" cy="1280160"/>
          </a:xfrm>
          <a:prstGeom prst="rect">
            <a:avLst/>
          </a:prstGeom>
          <a:solidFill>
            <a:srgbClr val="F1F7FC"/>
          </a:solidFill>
          <a:ln w="12700">
            <a:solidFill>
              <a:srgbClr val="1F4E79"/>
            </a:solidFill>
          </a:ln>
        </p:spPr>
        <p:txBody>
          <a:bodyPr wrap="square" lIns="76200" tIns="50800" rIns="76200" bIns="50800">
            <a:spAutoFit/>
          </a:bodyPr>
          <a:lstStyle/>
          <a:p>
            <a:pPr algn="ctr">
              <a:defRPr sz="2200" b="1">
                <a:solidFill>
                  <a:srgbClr val="1F4E79"/>
                </a:solidFill>
                <a:latin typeface="Aptos"/>
              </a:defRPr>
            </a:pPr>
            <a:r>
              <a:t>DÉPENSES</a:t>
            </a:r>
          </a:p>
          <a:p>
            <a:pPr algn="ctr">
              <a:defRPr sz="2200" b="1">
                <a:solidFill>
                  <a:srgbClr val="1F4E79"/>
                </a:solidFill>
                <a:latin typeface="Aptos"/>
              </a:defRPr>
            </a:pPr>
            <a:r>
              <a:t>709,6 k€</a:t>
            </a:r>
          </a:p>
          <a:p>
            <a:pPr algn="ctr">
              <a:defRPr sz="2200" b="1">
                <a:solidFill>
                  <a:srgbClr val="1F4E79"/>
                </a:solidFill>
                <a:latin typeface="Aptos"/>
              </a:defRPr>
            </a:pPr>
            <a:r>
              <a:t>+12,1 %</a:t>
            </a:r>
          </a:p>
        </p:txBody>
      </p:sp>
      <p:sp>
        <p:nvSpPr>
          <p:cNvPr id="36875" name="TextBox 36874"/>
          <p:cNvSpPr txBox="1"/>
          <p:nvPr/>
        </p:nvSpPr>
        <p:spPr>
          <a:xfrm>
            <a:off x="3429000" y="1737360"/>
            <a:ext cx="2240280" cy="1280160"/>
          </a:xfrm>
          <a:prstGeom prst="rect">
            <a:avLst/>
          </a:prstGeom>
          <a:solidFill>
            <a:srgbClr val="F1F7FC"/>
          </a:solidFill>
          <a:ln w="12700">
            <a:solidFill>
              <a:srgbClr val="1F4E79"/>
            </a:solidFill>
          </a:ln>
        </p:spPr>
        <p:txBody>
          <a:bodyPr wrap="square" lIns="76200" tIns="50800" rIns="76200" bIns="50800">
            <a:spAutoFit/>
          </a:bodyPr>
          <a:lstStyle/>
          <a:p>
            <a:pPr algn="ctr">
              <a:defRPr sz="2200" b="1">
                <a:solidFill>
                  <a:srgbClr val="1F4E79"/>
                </a:solidFill>
                <a:latin typeface="Aptos"/>
              </a:defRPr>
            </a:pPr>
            <a:r>
              <a:t>RECETTES</a:t>
            </a:r>
          </a:p>
          <a:p>
            <a:pPr algn="ctr">
              <a:defRPr sz="2200" b="1">
                <a:solidFill>
                  <a:srgbClr val="1F4E79"/>
                </a:solidFill>
                <a:latin typeface="Aptos"/>
              </a:defRPr>
            </a:pPr>
            <a:r>
              <a:t>626,7 k€</a:t>
            </a:r>
          </a:p>
          <a:p>
            <a:pPr algn="ctr">
              <a:defRPr sz="2200" b="1">
                <a:solidFill>
                  <a:srgbClr val="1F4E79"/>
                </a:solidFill>
                <a:latin typeface="Aptos"/>
              </a:defRPr>
            </a:pPr>
            <a:r>
              <a:t>-16,6 %</a:t>
            </a:r>
          </a:p>
        </p:txBody>
      </p:sp>
      <p:sp>
        <p:nvSpPr>
          <p:cNvPr id="36876" name="TextBox 36875"/>
          <p:cNvSpPr txBox="1"/>
          <p:nvPr/>
        </p:nvSpPr>
        <p:spPr>
          <a:xfrm>
            <a:off x="914400" y="3246120"/>
            <a:ext cx="4754880" cy="1087477"/>
          </a:xfrm>
          <a:prstGeom prst="rect">
            <a:avLst/>
          </a:prstGeom>
          <a:solidFill>
            <a:srgbClr val="FFFFFF"/>
          </a:solidFill>
          <a:ln w="12700">
            <a:solidFill>
              <a:srgbClr val="1F4E79"/>
            </a:solidFill>
          </a:ln>
        </p:spPr>
        <p:txBody>
          <a:bodyPr wrap="square" lIns="76200" tIns="50800" rIns="76200" bIns="50800">
            <a:spAutoFit/>
          </a:bodyPr>
          <a:lstStyle/>
          <a:p>
            <a:pPr algn="ctr">
              <a:defRPr sz="1300" b="0">
                <a:solidFill>
                  <a:srgbClr val="1F1F1F"/>
                </a:solidFill>
                <a:latin typeface="Aptos"/>
              </a:defRPr>
            </a:pPr>
            <a:r>
              <a:rPr sz="1600" dirty="0" err="1">
                <a:solidFill>
                  <a:srgbClr val="002060"/>
                </a:solidFill>
              </a:rPr>
              <a:t>Principaux</a:t>
            </a:r>
            <a:r>
              <a:rPr sz="1600" dirty="0">
                <a:solidFill>
                  <a:srgbClr val="002060"/>
                </a:solidFill>
              </a:rPr>
              <a:t> </a:t>
            </a:r>
            <a:r>
              <a:rPr sz="1600" dirty="0" err="1">
                <a:solidFill>
                  <a:srgbClr val="002060"/>
                </a:solidFill>
              </a:rPr>
              <a:t>postes</a:t>
            </a:r>
            <a:r>
              <a:rPr sz="1600" dirty="0">
                <a:solidFill>
                  <a:srgbClr val="002060"/>
                </a:solidFill>
              </a:rPr>
              <a:t> de </a:t>
            </a:r>
            <a:r>
              <a:rPr sz="1600" dirty="0" err="1">
                <a:solidFill>
                  <a:srgbClr val="002060"/>
                </a:solidFill>
              </a:rPr>
              <a:t>dépenses</a:t>
            </a:r>
            <a:endParaRPr sz="1600" dirty="0">
              <a:solidFill>
                <a:srgbClr val="002060"/>
              </a:solidFill>
            </a:endParaRPr>
          </a:p>
          <a:p>
            <a:pPr algn="ctr">
              <a:defRPr sz="1300" b="0">
                <a:solidFill>
                  <a:srgbClr val="1F1F1F"/>
                </a:solidFill>
                <a:latin typeface="Aptos"/>
              </a:defRPr>
            </a:pPr>
            <a:r>
              <a:rPr sz="1600" dirty="0">
                <a:solidFill>
                  <a:srgbClr val="002060"/>
                </a:solidFill>
              </a:rPr>
              <a:t>Personnel 281 k€ </a:t>
            </a:r>
            <a:endParaRPr lang="fr-FR" sz="1600" dirty="0">
              <a:solidFill>
                <a:srgbClr val="002060"/>
              </a:solidFill>
            </a:endParaRPr>
          </a:p>
          <a:p>
            <a:pPr algn="ctr">
              <a:defRPr sz="1300" b="0">
                <a:solidFill>
                  <a:srgbClr val="1F1F1F"/>
                </a:solidFill>
                <a:latin typeface="Aptos"/>
              </a:defRPr>
            </a:pPr>
            <a:r>
              <a:rPr sz="1600" dirty="0">
                <a:solidFill>
                  <a:srgbClr val="002060"/>
                </a:solidFill>
              </a:rPr>
              <a:t>Charges </a:t>
            </a:r>
            <a:r>
              <a:rPr sz="1600" dirty="0" err="1">
                <a:solidFill>
                  <a:srgbClr val="002060"/>
                </a:solidFill>
              </a:rPr>
              <a:t>générales</a:t>
            </a:r>
            <a:r>
              <a:rPr sz="1600" dirty="0">
                <a:solidFill>
                  <a:srgbClr val="002060"/>
                </a:solidFill>
              </a:rPr>
              <a:t> 212 k€</a:t>
            </a:r>
          </a:p>
          <a:p>
            <a:pPr algn="ctr">
              <a:defRPr sz="1300" b="0">
                <a:solidFill>
                  <a:srgbClr val="1F1F1F"/>
                </a:solidFill>
                <a:latin typeface="Aptos"/>
              </a:defRPr>
            </a:pPr>
            <a:r>
              <a:rPr sz="1600" dirty="0" err="1">
                <a:solidFill>
                  <a:srgbClr val="002060"/>
                </a:solidFill>
              </a:rPr>
              <a:t>Autres</a:t>
            </a:r>
            <a:r>
              <a:rPr sz="1600" dirty="0">
                <a:solidFill>
                  <a:srgbClr val="002060"/>
                </a:solidFill>
              </a:rPr>
              <a:t> charges de gestion 209 k€</a:t>
            </a:r>
          </a:p>
        </p:txBody>
      </p:sp>
      <p:sp>
        <p:nvSpPr>
          <p:cNvPr id="36877" name="TextBox 36876"/>
          <p:cNvSpPr txBox="1"/>
          <p:nvPr/>
        </p:nvSpPr>
        <p:spPr>
          <a:xfrm>
            <a:off x="6446520" y="1188720"/>
            <a:ext cx="4754880" cy="347472"/>
          </a:xfrm>
          <a:prstGeom prst="rect">
            <a:avLst/>
          </a:prstGeom>
          <a:solidFill>
            <a:srgbClr val="DDEBF7"/>
          </a:solidFill>
          <a:ln w="12700">
            <a:solidFill>
              <a:srgbClr val="1F4E79"/>
            </a:solidFill>
          </a:ln>
        </p:spPr>
        <p:txBody>
          <a:bodyPr wrap="square" lIns="76200" tIns="50800" rIns="76200" bIns="50800">
            <a:spAutoFit/>
          </a:bodyPr>
          <a:lstStyle/>
          <a:p>
            <a:pPr algn="ctr">
              <a:defRPr sz="1500" b="1">
                <a:solidFill>
                  <a:srgbClr val="1F1F1F"/>
                </a:solidFill>
                <a:latin typeface="Aptos"/>
              </a:defRPr>
            </a:pPr>
            <a:r>
              <a:t>Section d’investissement</a:t>
            </a:r>
          </a:p>
        </p:txBody>
      </p:sp>
      <p:sp>
        <p:nvSpPr>
          <p:cNvPr id="36878" name="TextBox 36877"/>
          <p:cNvSpPr txBox="1"/>
          <p:nvPr/>
        </p:nvSpPr>
        <p:spPr>
          <a:xfrm>
            <a:off x="6446520" y="1737360"/>
            <a:ext cx="2240280" cy="1280160"/>
          </a:xfrm>
          <a:prstGeom prst="rect">
            <a:avLst/>
          </a:prstGeom>
          <a:solidFill>
            <a:srgbClr val="F1F7FC"/>
          </a:solidFill>
          <a:ln w="12700">
            <a:solidFill>
              <a:srgbClr val="1F4E79"/>
            </a:solidFill>
          </a:ln>
        </p:spPr>
        <p:txBody>
          <a:bodyPr wrap="square" lIns="76200" tIns="50800" rIns="76200" bIns="50800">
            <a:spAutoFit/>
          </a:bodyPr>
          <a:lstStyle/>
          <a:p>
            <a:pPr algn="ctr">
              <a:defRPr sz="2400" b="1">
                <a:solidFill>
                  <a:srgbClr val="1F4E79"/>
                </a:solidFill>
                <a:latin typeface="Aptos"/>
              </a:defRPr>
            </a:pPr>
            <a:r>
              <a:t>DÉPENSES</a:t>
            </a:r>
          </a:p>
          <a:p>
            <a:pPr algn="ctr">
              <a:defRPr sz="2400" b="1">
                <a:solidFill>
                  <a:srgbClr val="1F4E79"/>
                </a:solidFill>
                <a:latin typeface="Aptos"/>
              </a:defRPr>
            </a:pPr>
            <a:r>
              <a:t>4,6 k€</a:t>
            </a:r>
          </a:p>
        </p:txBody>
      </p:sp>
      <p:sp>
        <p:nvSpPr>
          <p:cNvPr id="36879" name="TextBox 36878"/>
          <p:cNvSpPr txBox="1"/>
          <p:nvPr/>
        </p:nvSpPr>
        <p:spPr>
          <a:xfrm>
            <a:off x="8961120" y="1737360"/>
            <a:ext cx="2240280" cy="1280160"/>
          </a:xfrm>
          <a:prstGeom prst="rect">
            <a:avLst/>
          </a:prstGeom>
          <a:solidFill>
            <a:srgbClr val="F1F7FC"/>
          </a:solidFill>
          <a:ln w="12700">
            <a:solidFill>
              <a:srgbClr val="1F4E79"/>
            </a:solidFill>
          </a:ln>
        </p:spPr>
        <p:txBody>
          <a:bodyPr wrap="square" lIns="76200" tIns="50800" rIns="76200" bIns="50800">
            <a:spAutoFit/>
          </a:bodyPr>
          <a:lstStyle/>
          <a:p>
            <a:pPr algn="ctr">
              <a:defRPr sz="2400" b="1">
                <a:solidFill>
                  <a:srgbClr val="1F4E79"/>
                </a:solidFill>
                <a:latin typeface="Aptos"/>
              </a:defRPr>
            </a:pPr>
            <a:r>
              <a:t>RECETTES</a:t>
            </a:r>
          </a:p>
          <a:p>
            <a:pPr algn="ctr">
              <a:defRPr sz="2400" b="1">
                <a:solidFill>
                  <a:srgbClr val="1F4E79"/>
                </a:solidFill>
                <a:latin typeface="Aptos"/>
              </a:defRPr>
            </a:pPr>
            <a:r>
              <a:t>7,4 k€</a:t>
            </a:r>
          </a:p>
        </p:txBody>
      </p:sp>
      <p:sp>
        <p:nvSpPr>
          <p:cNvPr id="36880" name="TextBox 36879"/>
          <p:cNvSpPr txBox="1"/>
          <p:nvPr/>
        </p:nvSpPr>
        <p:spPr>
          <a:xfrm>
            <a:off x="6446520" y="3246120"/>
            <a:ext cx="4754880" cy="1087477"/>
          </a:xfrm>
          <a:prstGeom prst="rect">
            <a:avLst/>
          </a:prstGeom>
          <a:solidFill>
            <a:srgbClr val="FFFFFF"/>
          </a:solidFill>
          <a:ln w="12700">
            <a:solidFill>
              <a:srgbClr val="1F4E79"/>
            </a:solidFill>
          </a:ln>
        </p:spPr>
        <p:txBody>
          <a:bodyPr wrap="square" lIns="76200" tIns="50800" rIns="76200" bIns="50800">
            <a:spAutoFit/>
          </a:bodyPr>
          <a:lstStyle/>
          <a:p>
            <a:pPr algn="ctr">
              <a:defRPr sz="1500" b="0">
                <a:solidFill>
                  <a:srgbClr val="1F1F1F"/>
                </a:solidFill>
                <a:latin typeface="Aptos"/>
              </a:defRPr>
            </a:pPr>
            <a:r>
              <a:rPr sz="1600" dirty="0" err="1">
                <a:solidFill>
                  <a:srgbClr val="002060"/>
                </a:solidFill>
              </a:rPr>
              <a:t>Résultat</a:t>
            </a:r>
            <a:r>
              <a:rPr sz="1600" dirty="0">
                <a:solidFill>
                  <a:srgbClr val="002060"/>
                </a:solidFill>
              </a:rPr>
              <a:t> </a:t>
            </a:r>
            <a:r>
              <a:rPr sz="1600" dirty="0" err="1">
                <a:solidFill>
                  <a:srgbClr val="002060"/>
                </a:solidFill>
              </a:rPr>
              <a:t>d’investissement</a:t>
            </a:r>
            <a:r>
              <a:rPr lang="fr-FR" sz="1600" dirty="0">
                <a:solidFill>
                  <a:srgbClr val="002060"/>
                </a:solidFill>
              </a:rPr>
              <a:t> </a:t>
            </a:r>
          </a:p>
          <a:p>
            <a:pPr algn="ctr">
              <a:defRPr sz="1500" b="0">
                <a:solidFill>
                  <a:srgbClr val="1F1F1F"/>
                </a:solidFill>
                <a:latin typeface="Aptos"/>
              </a:defRPr>
            </a:pPr>
            <a:r>
              <a:rPr sz="1600" dirty="0">
                <a:solidFill>
                  <a:srgbClr val="002060"/>
                </a:solidFill>
              </a:rPr>
              <a:t>+84,7 k€</a:t>
            </a:r>
            <a:endParaRPr lang="fr-FR" sz="1600" dirty="0">
              <a:solidFill>
                <a:srgbClr val="002060"/>
              </a:solidFill>
            </a:endParaRPr>
          </a:p>
          <a:p>
            <a:pPr algn="ctr">
              <a:defRPr sz="1500" b="0">
                <a:solidFill>
                  <a:srgbClr val="1F1F1F"/>
                </a:solidFill>
                <a:latin typeface="Aptos"/>
              </a:defRPr>
            </a:pPr>
            <a:endParaRPr sz="1600" dirty="0">
              <a:solidFill>
                <a:srgbClr val="002060"/>
              </a:solidFill>
            </a:endParaRPr>
          </a:p>
          <a:p>
            <a:pPr algn="ctr">
              <a:defRPr sz="1500" b="0">
                <a:solidFill>
                  <a:srgbClr val="1F1F1F"/>
                </a:solidFill>
                <a:latin typeface="Aptos"/>
              </a:defRPr>
            </a:pPr>
            <a:r>
              <a:rPr sz="1600" dirty="0" err="1">
                <a:solidFill>
                  <a:srgbClr val="002060"/>
                </a:solidFill>
              </a:rPr>
              <a:t>Aucun</a:t>
            </a:r>
            <a:r>
              <a:rPr sz="1600" dirty="0">
                <a:solidFill>
                  <a:srgbClr val="002060"/>
                </a:solidFill>
              </a:rPr>
              <a:t> report de charges sur 2026</a:t>
            </a:r>
          </a:p>
        </p:txBody>
      </p:sp>
      <p:sp>
        <p:nvSpPr>
          <p:cNvPr id="36881" name="TextBox 36880"/>
          <p:cNvSpPr txBox="1"/>
          <p:nvPr/>
        </p:nvSpPr>
        <p:spPr>
          <a:xfrm>
            <a:off x="2103120" y="4800600"/>
            <a:ext cx="804672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1F4E79"/>
            </a:solidFill>
          </a:ln>
        </p:spPr>
        <p:txBody>
          <a:bodyPr wrap="square" lIns="76200" tIns="50800" rIns="76200" bIns="50800">
            <a:spAutoFit/>
          </a:bodyPr>
          <a:lstStyle/>
          <a:p>
            <a:pPr algn="ctr">
              <a:defRPr sz="1800" b="1">
                <a:solidFill>
                  <a:srgbClr val="1F4E79"/>
                </a:solidFill>
                <a:latin typeface="Aptos"/>
              </a:defRPr>
            </a:pPr>
            <a:r>
              <a:rPr dirty="0" err="1"/>
              <a:t>Résultat</a:t>
            </a:r>
            <a:r>
              <a:rPr dirty="0"/>
              <a:t> de </a:t>
            </a:r>
            <a:r>
              <a:rPr dirty="0" err="1"/>
              <a:t>fonctionnement</a:t>
            </a:r>
            <a:r>
              <a:rPr dirty="0"/>
              <a:t> : +93,9 k€</a:t>
            </a:r>
          </a:p>
          <a:p>
            <a:pPr algn="ctr">
              <a:defRPr sz="1800" b="1">
                <a:solidFill>
                  <a:srgbClr val="1F4E79"/>
                </a:solidFill>
                <a:latin typeface="Aptos"/>
              </a:defRPr>
            </a:pPr>
            <a:r>
              <a:rPr dirty="0"/>
              <a:t>Le </a:t>
            </a:r>
            <a:r>
              <a:rPr dirty="0" err="1"/>
              <a:t>résultat</a:t>
            </a:r>
            <a:r>
              <a:rPr dirty="0"/>
              <a:t> des deux sections a </a:t>
            </a:r>
            <a:r>
              <a:rPr dirty="0" err="1"/>
              <a:t>été</a:t>
            </a:r>
            <a:r>
              <a:rPr dirty="0"/>
              <a:t> </a:t>
            </a:r>
            <a:r>
              <a:rPr dirty="0" err="1"/>
              <a:t>intégré</a:t>
            </a:r>
            <a:r>
              <a:rPr dirty="0"/>
              <a:t> par anticipation au BP 2026.</a:t>
            </a:r>
          </a:p>
        </p:txBody>
      </p:sp>
    </p:spTree>
    <p:extLst>
      <p:ext uri="{BB962C8B-B14F-4D97-AF65-F5344CB8AC3E}">
        <p14:creationId xmlns:p14="http://schemas.microsoft.com/office/powerpoint/2010/main" val="1086147366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CustomShape 1"/>
          <p:cNvSpPr/>
          <p:nvPr/>
        </p:nvSpPr>
        <p:spPr>
          <a:xfrm>
            <a:off x="0" y="757238"/>
            <a:ext cx="13001625" cy="8232775"/>
          </a:xfrm>
          <a:prstGeom prst="rect">
            <a:avLst/>
          </a:prstGeom>
          <a:solidFill>
            <a:schemeClr val="bg1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pic>
        <p:nvPicPr>
          <p:cNvPr id="43011" name="Lys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16925" y="0"/>
            <a:ext cx="4587875" cy="9740900"/>
          </a:xfrm>
          <a:prstGeom prst="rect">
            <a:avLst/>
          </a:prstGeom>
          <a:noFill/>
          <a:ln w="12600">
            <a:noFill/>
            <a:miter lim="800000"/>
            <a:headEnd/>
            <a:tailEnd/>
          </a:ln>
        </p:spPr>
      </p:pic>
      <p:sp>
        <p:nvSpPr>
          <p:cNvPr id="199" name="CustomShape 2"/>
          <p:cNvSpPr/>
          <p:nvPr/>
        </p:nvSpPr>
        <p:spPr>
          <a:xfrm>
            <a:off x="-1588" y="0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200" name="CustomShape 3"/>
          <p:cNvSpPr/>
          <p:nvPr/>
        </p:nvSpPr>
        <p:spPr>
          <a:xfrm>
            <a:off x="-1588" y="8986838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201" name="CustomShape 4"/>
          <p:cNvSpPr/>
          <p:nvPr/>
        </p:nvSpPr>
        <p:spPr>
          <a:xfrm>
            <a:off x="0" y="7151688"/>
            <a:ext cx="13000038" cy="2217737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38100" tIns="25400" rIns="38100" bIns="254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1F1F1F"/>
                </a:solidFill>
                <a:latin typeface="Aptos"/>
              </a:defRPr>
            </a:pPr>
            <a:r>
              <a:t>Mairie de Bourg-la-Reine</a:t>
            </a:r>
            <a:endParaRPr lang="fr-FR" sz="1600" spc="-1" dirty="0">
              <a:solidFill>
                <a:srgbClr val="2F347D"/>
              </a:solidFill>
            </a:endParaRPr>
          </a:p>
          <a:p>
            <a:pPr algn="ctr">
              <a:defRPr sz="1400" b="0">
                <a:solidFill>
                  <a:srgbClr val="1F1F1F"/>
                </a:solidFill>
                <a:latin typeface="Aptos"/>
              </a:defRPr>
            </a:pPr>
            <a:r>
              <a:t>6, boulevard Carnot</a:t>
            </a:r>
          </a:p>
          <a:p>
            <a:pPr algn="ctr">
              <a:defRPr sz="1400" b="0">
                <a:solidFill>
                  <a:srgbClr val="1F1F1F"/>
                </a:solidFill>
                <a:latin typeface="Aptos"/>
              </a:defRPr>
            </a:pPr>
            <a:r>
              <a:t>92340 BOURG-LA-REINE</a:t>
            </a:r>
          </a:p>
          <a:p>
            <a:pPr algn="ctr">
              <a:defRPr sz="1400" b="0">
                <a:solidFill>
                  <a:srgbClr val="1F1F1F"/>
                </a:solidFill>
                <a:latin typeface="Aptos"/>
              </a:defRPr>
            </a:pPr>
            <a:r>
              <a:t>www.bourg-la-reine.fr</a:t>
            </a:r>
          </a:p>
        </p:txBody>
      </p:sp>
      <p:sp>
        <p:nvSpPr>
          <p:cNvPr id="202" name="CustomShape 5"/>
          <p:cNvSpPr/>
          <p:nvPr/>
        </p:nvSpPr>
        <p:spPr>
          <a:xfrm>
            <a:off x="1389832" y="4061919"/>
            <a:ext cx="7169150" cy="162976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38100" tIns="25400" rIns="38100" bIns="2540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F4E79"/>
                </a:solidFill>
                <a:latin typeface="Aptos"/>
              </a:defRPr>
            </a:pPr>
            <a:r>
              <a:t>Vous remerciant pour votre attention</a:t>
            </a:r>
            <a:endParaRPr lang="fr-FR" sz="5000" spc="-1" dirty="0">
              <a:solidFill>
                <a:srgbClr val="2F347D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B3EC39B-B49B-0661-0444-8DA0E29911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86976" y="8333183"/>
            <a:ext cx="1343224" cy="1410891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1"/>
          <p:cNvSpPr/>
          <p:nvPr/>
        </p:nvSpPr>
        <p:spPr>
          <a:xfrm>
            <a:off x="-174886" y="-75772"/>
            <a:ext cx="13001626" cy="8969668"/>
          </a:xfrm>
          <a:prstGeom prst="rect">
            <a:avLst/>
          </a:prstGeom>
          <a:solidFill>
            <a:schemeClr val="bg1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90" name="CustomShape 2"/>
          <p:cNvSpPr/>
          <p:nvPr/>
        </p:nvSpPr>
        <p:spPr>
          <a:xfrm>
            <a:off x="-194344" y="-91752"/>
            <a:ext cx="1320508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 dirty="0"/>
          </a:p>
        </p:txBody>
      </p:sp>
      <p:sp>
        <p:nvSpPr>
          <p:cNvPr id="91" name="CustomShape 3"/>
          <p:cNvSpPr/>
          <p:nvPr/>
        </p:nvSpPr>
        <p:spPr>
          <a:xfrm>
            <a:off x="-174886" y="8986838"/>
            <a:ext cx="13174924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29703" name="ZoneTexte 6"/>
          <p:cNvSpPr txBox="1">
            <a:spLocks noChangeArrowheads="1"/>
          </p:cNvSpPr>
          <p:nvPr/>
        </p:nvSpPr>
        <p:spPr bwMode="auto">
          <a:xfrm>
            <a:off x="-145591" y="9172722"/>
            <a:ext cx="6477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8100" tIns="25400" rIns="38100" bIns="25400">
            <a:spAutoFit/>
          </a:bodyPr>
          <a:lstStyle/>
          <a:p>
            <a:pPr algn="ctr">
              <a:defRPr sz="1000" b="0">
                <a:solidFill>
                  <a:srgbClr val="666666"/>
                </a:solidFill>
                <a:latin typeface="Aptos"/>
              </a:defRPr>
            </a:pPr>
            <a:r>
              <a:t>2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BB97651-A78E-27EF-2AFB-45EA5FAB3DC7}"/>
              </a:ext>
            </a:extLst>
          </p:cNvPr>
          <p:cNvSpPr txBox="1">
            <a:spLocks/>
          </p:cNvSpPr>
          <p:nvPr/>
        </p:nvSpPr>
        <p:spPr>
          <a:xfrm>
            <a:off x="-319755" y="1033067"/>
            <a:ext cx="4937211" cy="758825"/>
          </a:xfrm>
          <a:prstGeom prst="rect">
            <a:avLst/>
          </a:prstGeom>
        </p:spPr>
        <p:txBody>
          <a:bodyPr rtlCol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endParaRPr lang="fr-FR" kern="0" dirty="0">
              <a:solidFill>
                <a:srgbClr val="2F347D"/>
              </a:solidFill>
            </a:endParaRPr>
          </a:p>
        </p:txBody>
      </p:sp>
      <p:sp>
        <p:nvSpPr>
          <p:cNvPr id="3" name="Espace réservé du contenu 5">
            <a:extLst>
              <a:ext uri="{FF2B5EF4-FFF2-40B4-BE49-F238E27FC236}">
                <a16:creationId xmlns:a16="http://schemas.microsoft.com/office/drawing/2014/main" id="{794F856F-CC1B-269A-3F3C-033915A37418}"/>
              </a:ext>
            </a:extLst>
          </p:cNvPr>
          <p:cNvSpPr txBox="1">
            <a:spLocks/>
          </p:cNvSpPr>
          <p:nvPr/>
        </p:nvSpPr>
        <p:spPr>
          <a:xfrm>
            <a:off x="309712" y="1974261"/>
            <a:ext cx="10801200" cy="3966214"/>
          </a:xfrm>
          <a:prstGeom prst="rect">
            <a:avLst/>
          </a:prstGeom>
          <a:noFill/>
        </p:spPr>
        <p:txBody>
          <a:bodyPr wrap="square" lIns="38100" tIns="25400" rIns="38100" bIns="25400" rtlCol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>
              <a:buNone/>
              <a:defRPr sz="2000" b="0">
                <a:solidFill>
                  <a:srgbClr val="1F1F1F"/>
                </a:solidFill>
                <a:latin typeface="Aptos"/>
              </a:defRPr>
            </a:pPr>
            <a:r>
              <a:rPr sz="2400" dirty="0">
                <a:solidFill>
                  <a:srgbClr val="002060"/>
                </a:solidFill>
              </a:rPr>
              <a:t>Introduction</a:t>
            </a:r>
          </a:p>
          <a:p>
            <a:pPr>
              <a:defRPr sz="2000" b="0">
                <a:solidFill>
                  <a:srgbClr val="1F1F1F"/>
                </a:solidFill>
                <a:latin typeface="Aptos"/>
              </a:defRPr>
            </a:pPr>
            <a:endParaRPr sz="2400" dirty="0">
              <a:solidFill>
                <a:srgbClr val="002060"/>
              </a:solidFill>
            </a:endParaRPr>
          </a:p>
          <a:p>
            <a:pPr marL="0" indent="0">
              <a:buNone/>
              <a:defRPr sz="2000" b="0">
                <a:solidFill>
                  <a:srgbClr val="1F1F1F"/>
                </a:solidFill>
                <a:latin typeface="Aptos"/>
              </a:defRPr>
            </a:pPr>
            <a:r>
              <a:rPr sz="2400" dirty="0">
                <a:solidFill>
                  <a:srgbClr val="002060"/>
                </a:solidFill>
              </a:rPr>
              <a:t>Section de </a:t>
            </a:r>
            <a:r>
              <a:rPr sz="2400" dirty="0" err="1">
                <a:solidFill>
                  <a:srgbClr val="002060"/>
                </a:solidFill>
              </a:rPr>
              <a:t>fonctionnement</a:t>
            </a:r>
            <a:endParaRPr sz="2400" dirty="0">
              <a:solidFill>
                <a:srgbClr val="002060"/>
              </a:solidFill>
            </a:endParaRPr>
          </a:p>
          <a:p>
            <a:pPr>
              <a:defRPr sz="2000" b="0">
                <a:solidFill>
                  <a:srgbClr val="1F1F1F"/>
                </a:solidFill>
                <a:latin typeface="Aptos"/>
              </a:defRPr>
            </a:pPr>
            <a:endParaRPr sz="2400" dirty="0">
              <a:solidFill>
                <a:srgbClr val="002060"/>
              </a:solidFill>
            </a:endParaRPr>
          </a:p>
          <a:p>
            <a:pPr marL="0" indent="0">
              <a:buNone/>
              <a:defRPr sz="2000" b="0">
                <a:solidFill>
                  <a:srgbClr val="1F1F1F"/>
                </a:solidFill>
                <a:latin typeface="Aptos"/>
              </a:defRPr>
            </a:pPr>
            <a:r>
              <a:rPr sz="2400" dirty="0">
                <a:solidFill>
                  <a:srgbClr val="002060"/>
                </a:solidFill>
              </a:rPr>
              <a:t>Section </a:t>
            </a:r>
            <a:r>
              <a:rPr sz="2400" dirty="0" err="1">
                <a:solidFill>
                  <a:srgbClr val="002060"/>
                </a:solidFill>
              </a:rPr>
              <a:t>d’investissement</a:t>
            </a:r>
            <a:endParaRPr sz="2400" dirty="0">
              <a:solidFill>
                <a:srgbClr val="002060"/>
              </a:solidFill>
            </a:endParaRPr>
          </a:p>
          <a:p>
            <a:pPr>
              <a:defRPr sz="2000" b="0">
                <a:solidFill>
                  <a:srgbClr val="1F1F1F"/>
                </a:solidFill>
                <a:latin typeface="Aptos"/>
              </a:defRPr>
            </a:pPr>
            <a:endParaRPr sz="2400" dirty="0">
              <a:solidFill>
                <a:srgbClr val="002060"/>
              </a:solidFill>
            </a:endParaRPr>
          </a:p>
          <a:p>
            <a:pPr marL="0" indent="0">
              <a:buNone/>
              <a:defRPr sz="2000" b="0">
                <a:solidFill>
                  <a:srgbClr val="1F1F1F"/>
                </a:solidFill>
                <a:latin typeface="Aptos"/>
              </a:defRPr>
            </a:pPr>
            <a:r>
              <a:rPr sz="2400" dirty="0" err="1">
                <a:solidFill>
                  <a:srgbClr val="002060"/>
                </a:solidFill>
              </a:rPr>
              <a:t>Résultat</a:t>
            </a:r>
            <a:r>
              <a:rPr sz="2400" dirty="0">
                <a:solidFill>
                  <a:srgbClr val="002060"/>
                </a:solidFill>
              </a:rPr>
              <a:t> de </a:t>
            </a:r>
            <a:r>
              <a:rPr sz="2400" dirty="0" err="1">
                <a:solidFill>
                  <a:srgbClr val="002060"/>
                </a:solidFill>
              </a:rPr>
              <a:t>l’exercice</a:t>
            </a:r>
            <a:endParaRPr sz="2400" dirty="0">
              <a:solidFill>
                <a:srgbClr val="002060"/>
              </a:solidFill>
            </a:endParaRPr>
          </a:p>
          <a:p>
            <a:pPr>
              <a:defRPr sz="2000" b="0">
                <a:solidFill>
                  <a:srgbClr val="1F1F1F"/>
                </a:solidFill>
                <a:latin typeface="Aptos"/>
              </a:defRPr>
            </a:pPr>
            <a:endParaRPr sz="2400" dirty="0">
              <a:solidFill>
                <a:srgbClr val="002060"/>
              </a:solidFill>
            </a:endParaRPr>
          </a:p>
          <a:p>
            <a:pPr marL="0" indent="0">
              <a:buNone/>
              <a:defRPr sz="2000" b="0">
                <a:solidFill>
                  <a:srgbClr val="1F1F1F"/>
                </a:solidFill>
                <a:latin typeface="Aptos"/>
              </a:defRPr>
            </a:pPr>
            <a:r>
              <a:rPr sz="2400" dirty="0" err="1">
                <a:solidFill>
                  <a:srgbClr val="002060"/>
                </a:solidFill>
              </a:rPr>
              <a:t>Synthèse</a:t>
            </a:r>
            <a:endParaRPr sz="2400" dirty="0">
              <a:solidFill>
                <a:srgbClr val="002060"/>
              </a:solidFill>
            </a:endParaRPr>
          </a:p>
        </p:txBody>
      </p:sp>
      <p:pic>
        <p:nvPicPr>
          <p:cNvPr id="29699" name="Lys2.png"/>
          <p:cNvPicPr>
            <a:picLocks noChangeAspect="1" noChangeArrowheads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 bwMode="auto">
          <a:xfrm>
            <a:off x="8878664" y="3175"/>
            <a:ext cx="4151535" cy="9740900"/>
          </a:xfrm>
          <a:prstGeom prst="rect">
            <a:avLst/>
          </a:prstGeom>
          <a:noFill/>
          <a:ln w="12600">
            <a:noFill/>
            <a:miter lim="800000"/>
            <a:headEnd/>
            <a:tailEnd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6DD6ECB-32EF-DAD0-3C80-BCC6A946DD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86976" y="8333183"/>
            <a:ext cx="1343224" cy="141089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62BB13B-CBAD-BBE4-4BDD-5C38DBEE9C8D}"/>
              </a:ext>
            </a:extLst>
          </p:cNvPr>
          <p:cNvSpPr txBox="1"/>
          <p:nvPr/>
        </p:nvSpPr>
        <p:spPr>
          <a:xfrm>
            <a:off x="178060" y="0"/>
            <a:ext cx="4151535" cy="482183"/>
          </a:xfrm>
          <a:prstGeom prst="rect">
            <a:avLst/>
          </a:prstGeom>
          <a:noFill/>
        </p:spPr>
        <p:txBody>
          <a:bodyPr wrap="square" lIns="38100" tIns="25400" rIns="38100" bIns="25400" rtlCol="0">
            <a:spAutoFit/>
          </a:bodyPr>
          <a:lstStyle/>
          <a:p>
            <a:pPr>
              <a:defRPr sz="3200" b="1">
                <a:solidFill>
                  <a:srgbClr val="1F4E79"/>
                </a:solidFill>
                <a:latin typeface="Aptos"/>
              </a:defRPr>
            </a:pPr>
            <a:r>
              <a:rPr sz="2800" dirty="0" err="1">
                <a:solidFill>
                  <a:schemeClr val="bg1"/>
                </a:solidFill>
              </a:rPr>
              <a:t>Sommaire</a:t>
            </a:r>
            <a:endParaRPr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7DFBA0-3DAA-9343-D21E-2F60B605F5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CustomShape 1">
            <a:extLst>
              <a:ext uri="{FF2B5EF4-FFF2-40B4-BE49-F238E27FC236}">
                <a16:creationId xmlns:a16="http://schemas.microsoft.com/office/drawing/2014/main" id="{6F263599-53FF-9DC0-2838-E2935BA86A14}"/>
              </a:ext>
            </a:extLst>
          </p:cNvPr>
          <p:cNvSpPr/>
          <p:nvPr/>
        </p:nvSpPr>
        <p:spPr>
          <a:xfrm>
            <a:off x="94663" y="757237"/>
            <a:ext cx="13001626" cy="8232775"/>
          </a:xfrm>
          <a:prstGeom prst="rect">
            <a:avLst/>
          </a:prstGeom>
          <a:solidFill>
            <a:schemeClr val="bg1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pic>
        <p:nvPicPr>
          <p:cNvPr id="36867" name="Lys2.png">
            <a:extLst>
              <a:ext uri="{FF2B5EF4-FFF2-40B4-BE49-F238E27FC236}">
                <a16:creationId xmlns:a16="http://schemas.microsoft.com/office/drawing/2014/main" id="{4EDCA542-DF80-090D-B98F-589EB0E28E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2325" y="3175"/>
            <a:ext cx="4587875" cy="9740900"/>
          </a:xfrm>
          <a:prstGeom prst="rect">
            <a:avLst/>
          </a:prstGeom>
          <a:noFill/>
          <a:ln w="12600">
            <a:noFill/>
            <a:miter lim="800000"/>
            <a:headEnd/>
            <a:tailEnd/>
          </a:ln>
        </p:spPr>
      </p:pic>
      <p:sp>
        <p:nvSpPr>
          <p:cNvPr id="156" name="CustomShape 2">
            <a:extLst>
              <a:ext uri="{FF2B5EF4-FFF2-40B4-BE49-F238E27FC236}">
                <a16:creationId xmlns:a16="http://schemas.microsoft.com/office/drawing/2014/main" id="{C93CB27D-553E-62A6-A8CA-DFA46157B5F4}"/>
              </a:ext>
            </a:extLst>
          </p:cNvPr>
          <p:cNvSpPr/>
          <p:nvPr/>
        </p:nvSpPr>
        <p:spPr>
          <a:xfrm>
            <a:off x="-1588" y="0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57" name="CustomShape 3">
            <a:extLst>
              <a:ext uri="{FF2B5EF4-FFF2-40B4-BE49-F238E27FC236}">
                <a16:creationId xmlns:a16="http://schemas.microsoft.com/office/drawing/2014/main" id="{731F6FE1-97E0-BBAF-0DF5-A0C4DEDD802E}"/>
              </a:ext>
            </a:extLst>
          </p:cNvPr>
          <p:cNvSpPr/>
          <p:nvPr/>
        </p:nvSpPr>
        <p:spPr>
          <a:xfrm>
            <a:off x="-1588" y="8986838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58" name="CustomShape 4">
            <a:extLst>
              <a:ext uri="{FF2B5EF4-FFF2-40B4-BE49-F238E27FC236}">
                <a16:creationId xmlns:a16="http://schemas.microsoft.com/office/drawing/2014/main" id="{D9655F9C-095F-04C1-4060-9D683307AFF0}"/>
              </a:ext>
            </a:extLst>
          </p:cNvPr>
          <p:cNvSpPr/>
          <p:nvPr/>
        </p:nvSpPr>
        <p:spPr>
          <a:xfrm>
            <a:off x="597744" y="4228728"/>
            <a:ext cx="8851900" cy="85725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38100" tIns="25400" rIns="38100" bIns="254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F4E79"/>
                </a:solidFill>
                <a:latin typeface="Aptos"/>
              </a:defRPr>
            </a:pPr>
            <a:r>
              <a:t>Introduction</a:t>
            </a:r>
          </a:p>
        </p:txBody>
      </p:sp>
      <p:sp>
        <p:nvSpPr>
          <p:cNvPr id="36871" name="ZoneTexte 6">
            <a:extLst>
              <a:ext uri="{FF2B5EF4-FFF2-40B4-BE49-F238E27FC236}">
                <a16:creationId xmlns:a16="http://schemas.microsoft.com/office/drawing/2014/main" id="{A1D49F68-9ACE-77D1-8B2B-1127E2BEF9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663" y="9289233"/>
            <a:ext cx="6477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8100" tIns="25400" rIns="38100" bIns="25400">
            <a:spAutoFit/>
          </a:bodyPr>
          <a:lstStyle/>
          <a:p>
            <a:pPr algn="ctr">
              <a:defRPr sz="1000" b="0">
                <a:solidFill>
                  <a:srgbClr val="666666"/>
                </a:solidFill>
                <a:latin typeface="Aptos"/>
              </a:defRPr>
            </a:pPr>
            <a:r>
              <a:t>3</a:t>
            </a:r>
            <a:endParaRPr lang="fr-FR">
              <a:solidFill>
                <a:schemeClr val="bg1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1BAE8A9-FC95-1959-EC0F-82DD4E5557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86976" y="8333183"/>
            <a:ext cx="1343224" cy="1410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498523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3"/>
          <p:cNvSpPr/>
          <p:nvPr/>
        </p:nvSpPr>
        <p:spPr>
          <a:xfrm>
            <a:off x="-1588" y="8986838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85" name="CustomShape 2"/>
          <p:cNvSpPr/>
          <p:nvPr/>
        </p:nvSpPr>
        <p:spPr>
          <a:xfrm>
            <a:off x="-1588" y="0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 dirty="0"/>
          </a:p>
        </p:txBody>
      </p:sp>
      <p:sp>
        <p:nvSpPr>
          <p:cNvPr id="83" name="CustomShape 1"/>
          <p:cNvSpPr/>
          <p:nvPr/>
        </p:nvSpPr>
        <p:spPr>
          <a:xfrm>
            <a:off x="108837" y="818643"/>
            <a:ext cx="13001626" cy="8232775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 dirty="0"/>
          </a:p>
        </p:txBody>
      </p:sp>
      <p:pic>
        <p:nvPicPr>
          <p:cNvPr id="28677" name="Lys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52111" y="-9201"/>
            <a:ext cx="4295552" cy="9740900"/>
          </a:xfrm>
          <a:prstGeom prst="rect">
            <a:avLst/>
          </a:prstGeom>
          <a:noFill/>
          <a:ln w="12600">
            <a:noFill/>
            <a:miter lim="800000"/>
            <a:headEnd/>
            <a:tailEnd/>
          </a:ln>
        </p:spPr>
      </p:pic>
      <p:sp>
        <p:nvSpPr>
          <p:cNvPr id="87" name="CustomShape 4"/>
          <p:cNvSpPr/>
          <p:nvPr/>
        </p:nvSpPr>
        <p:spPr>
          <a:xfrm>
            <a:off x="1584325" y="4445000"/>
            <a:ext cx="8380413" cy="85725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/>
          <a:lstStyle/>
          <a:p>
            <a:pPr marL="216000" indent="-214560" fontAlgn="auto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StarSymbol"/>
              <a:buAutoNum type="arabicPeriod"/>
              <a:defRPr/>
            </a:pPr>
            <a:endParaRPr lang="fr-FR" sz="5000" spc="-1" dirty="0"/>
          </a:p>
        </p:txBody>
      </p:sp>
      <p:sp>
        <p:nvSpPr>
          <p:cNvPr id="28679" name="ZoneTexte 6"/>
          <p:cNvSpPr txBox="1">
            <a:spLocks noChangeArrowheads="1"/>
          </p:cNvSpPr>
          <p:nvPr/>
        </p:nvSpPr>
        <p:spPr bwMode="auto">
          <a:xfrm>
            <a:off x="93661" y="9200730"/>
            <a:ext cx="6477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8100" tIns="25400" rIns="38100" bIns="25400">
            <a:spAutoFit/>
          </a:bodyPr>
          <a:lstStyle/>
          <a:p>
            <a:pPr algn="ctr">
              <a:defRPr sz="1000" b="0">
                <a:solidFill>
                  <a:srgbClr val="666666"/>
                </a:solidFill>
                <a:latin typeface="Aptos"/>
              </a:defRPr>
            </a:pPr>
            <a:r>
              <a:t>4</a:t>
            </a:r>
          </a:p>
        </p:txBody>
      </p:sp>
      <p:sp>
        <p:nvSpPr>
          <p:cNvPr id="28680" name="TextBox 28679"/>
          <p:cNvSpPr txBox="1"/>
          <p:nvPr/>
        </p:nvSpPr>
        <p:spPr>
          <a:xfrm>
            <a:off x="392647" y="77906"/>
            <a:ext cx="10058400" cy="533479"/>
          </a:xfrm>
          <a:prstGeom prst="rect">
            <a:avLst/>
          </a:prstGeom>
          <a:noFill/>
          <a:ln>
            <a:noFill/>
          </a:ln>
        </p:spPr>
        <p:txBody>
          <a:bodyPr wrap="square" lIns="76200" tIns="50800" rIns="76200" bIns="50800">
            <a:spAutoFit/>
          </a:bodyPr>
          <a:lstStyle/>
          <a:p>
            <a:pPr>
              <a:defRPr sz="2800" b="1">
                <a:solidFill>
                  <a:srgbClr val="1F4E79"/>
                </a:solidFill>
                <a:latin typeface="Aptos"/>
              </a:defRPr>
            </a:pPr>
            <a:r>
              <a:rPr sz="2800" dirty="0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28681" name="TextBox 28680"/>
          <p:cNvSpPr txBox="1"/>
          <p:nvPr/>
        </p:nvSpPr>
        <p:spPr>
          <a:xfrm>
            <a:off x="914400" y="1920240"/>
            <a:ext cx="10241280" cy="841256"/>
          </a:xfrm>
          <a:prstGeom prst="rect">
            <a:avLst/>
          </a:prstGeom>
          <a:noFill/>
          <a:ln>
            <a:noFill/>
          </a:ln>
        </p:spPr>
        <p:txBody>
          <a:bodyPr wrap="square" lIns="76200" tIns="50800" rIns="76200" bIns="50800">
            <a:spAutoFit/>
          </a:bodyPr>
          <a:lstStyle/>
          <a:p>
            <a:pPr>
              <a:defRPr sz="1800" b="0">
                <a:solidFill>
                  <a:srgbClr val="1F1F1F"/>
                </a:solidFill>
                <a:latin typeface="Aptos"/>
              </a:defRPr>
            </a:pPr>
            <a:r>
              <a:rPr sz="2400" dirty="0" err="1">
                <a:solidFill>
                  <a:srgbClr val="002060"/>
                </a:solidFill>
              </a:rPr>
              <a:t>L’exercice</a:t>
            </a:r>
            <a:r>
              <a:rPr sz="2400" dirty="0">
                <a:solidFill>
                  <a:srgbClr val="002060"/>
                </a:solidFill>
              </a:rPr>
              <a:t> 2025 </a:t>
            </a:r>
            <a:r>
              <a:rPr sz="2400" dirty="0" err="1">
                <a:solidFill>
                  <a:srgbClr val="002060"/>
                </a:solidFill>
              </a:rPr>
              <a:t>constitue</a:t>
            </a:r>
            <a:r>
              <a:rPr sz="2400" dirty="0">
                <a:solidFill>
                  <a:srgbClr val="002060"/>
                </a:solidFill>
              </a:rPr>
              <a:t> </a:t>
            </a:r>
            <a:r>
              <a:rPr sz="2400" dirty="0" err="1">
                <a:solidFill>
                  <a:srgbClr val="002060"/>
                </a:solidFill>
              </a:rPr>
              <a:t>une</a:t>
            </a:r>
            <a:r>
              <a:rPr sz="2400" dirty="0">
                <a:solidFill>
                  <a:srgbClr val="002060"/>
                </a:solidFill>
              </a:rPr>
              <a:t> </a:t>
            </a:r>
            <a:r>
              <a:rPr sz="2400" dirty="0" err="1">
                <a:solidFill>
                  <a:srgbClr val="002060"/>
                </a:solidFill>
              </a:rPr>
              <a:t>année</a:t>
            </a:r>
            <a:r>
              <a:rPr sz="2400" dirty="0">
                <a:solidFill>
                  <a:srgbClr val="002060"/>
                </a:solidFill>
              </a:rPr>
              <a:t> de transition avec la mise </a:t>
            </a:r>
            <a:r>
              <a:rPr sz="2400" dirty="0" err="1">
                <a:solidFill>
                  <a:srgbClr val="002060"/>
                </a:solidFill>
              </a:rPr>
              <a:t>en</a:t>
            </a:r>
            <a:r>
              <a:rPr sz="2400" dirty="0">
                <a:solidFill>
                  <a:srgbClr val="002060"/>
                </a:solidFill>
              </a:rPr>
              <a:t> place du compte financier unique</a:t>
            </a:r>
          </a:p>
        </p:txBody>
      </p:sp>
      <p:sp>
        <p:nvSpPr>
          <p:cNvPr id="28682" name="TextBox 28681"/>
          <p:cNvSpPr txBox="1"/>
          <p:nvPr/>
        </p:nvSpPr>
        <p:spPr>
          <a:xfrm>
            <a:off x="914400" y="3652664"/>
            <a:ext cx="4892040" cy="1826141"/>
          </a:xfrm>
          <a:prstGeom prst="rect">
            <a:avLst/>
          </a:prstGeom>
          <a:solidFill>
            <a:srgbClr val="F1F7FC"/>
          </a:solidFill>
          <a:ln w="12700">
            <a:solidFill>
              <a:srgbClr val="1F4E79"/>
            </a:solidFill>
          </a:ln>
        </p:spPr>
        <p:txBody>
          <a:bodyPr wrap="square" lIns="76200" tIns="50800" rIns="76200" bIns="50800">
            <a:spAutoFit/>
          </a:bodyPr>
          <a:lstStyle/>
          <a:p>
            <a:pPr algn="ctr">
              <a:defRPr sz="1800" b="1">
                <a:solidFill>
                  <a:srgbClr val="1F4E79"/>
                </a:solidFill>
                <a:latin typeface="Aptos"/>
              </a:defRPr>
            </a:pPr>
            <a:r>
              <a:rPr sz="2800" dirty="0"/>
              <a:t>Section de </a:t>
            </a:r>
            <a:r>
              <a:rPr sz="2800" dirty="0" err="1"/>
              <a:t>fonctionnement</a:t>
            </a:r>
            <a:endParaRPr lang="fr-FR" sz="2800" dirty="0"/>
          </a:p>
          <a:p>
            <a:pPr>
              <a:defRPr sz="1800" b="1">
                <a:solidFill>
                  <a:srgbClr val="1F4E79"/>
                </a:solidFill>
                <a:latin typeface="Aptos"/>
              </a:defRPr>
            </a:pPr>
            <a:endParaRPr sz="2800" dirty="0"/>
          </a:p>
          <a:p>
            <a:pPr>
              <a:defRPr sz="1800" b="1">
                <a:solidFill>
                  <a:srgbClr val="1F4E79"/>
                </a:solidFill>
                <a:latin typeface="Aptos"/>
              </a:defRPr>
            </a:pPr>
            <a:r>
              <a:rPr sz="2800" dirty="0" err="1"/>
              <a:t>Dépenses</a:t>
            </a:r>
            <a:r>
              <a:rPr sz="2800" dirty="0"/>
              <a:t> : 709 578,61 €</a:t>
            </a:r>
          </a:p>
          <a:p>
            <a:pPr algn="r">
              <a:defRPr sz="1800" b="1">
                <a:solidFill>
                  <a:srgbClr val="1F4E79"/>
                </a:solidFill>
                <a:latin typeface="Aptos"/>
              </a:defRPr>
            </a:pPr>
            <a:r>
              <a:rPr sz="2800" dirty="0" err="1"/>
              <a:t>Recettes</a:t>
            </a:r>
            <a:r>
              <a:rPr sz="2800" dirty="0"/>
              <a:t> : 626 678,41 €</a:t>
            </a:r>
          </a:p>
        </p:txBody>
      </p:sp>
      <p:sp>
        <p:nvSpPr>
          <p:cNvPr id="28683" name="TextBox 28682"/>
          <p:cNvSpPr txBox="1"/>
          <p:nvPr/>
        </p:nvSpPr>
        <p:spPr>
          <a:xfrm>
            <a:off x="6080760" y="3652664"/>
            <a:ext cx="4892040" cy="1826141"/>
          </a:xfrm>
          <a:prstGeom prst="rect">
            <a:avLst/>
          </a:prstGeom>
          <a:solidFill>
            <a:srgbClr val="F1F7FC"/>
          </a:solidFill>
          <a:ln w="12700">
            <a:solidFill>
              <a:srgbClr val="1F4E79"/>
            </a:solidFill>
          </a:ln>
        </p:spPr>
        <p:txBody>
          <a:bodyPr wrap="square" lIns="76200" tIns="50800" rIns="76200" bIns="50800">
            <a:spAutoFit/>
          </a:bodyPr>
          <a:lstStyle/>
          <a:p>
            <a:pPr algn="ctr">
              <a:defRPr sz="1800" b="1">
                <a:solidFill>
                  <a:srgbClr val="1F4E79"/>
                </a:solidFill>
                <a:latin typeface="Aptos"/>
              </a:defRPr>
            </a:pPr>
            <a:r>
              <a:rPr sz="2800" dirty="0"/>
              <a:t>Section </a:t>
            </a:r>
            <a:r>
              <a:rPr sz="2800" dirty="0" err="1"/>
              <a:t>d’investissement</a:t>
            </a:r>
            <a:endParaRPr lang="fr-FR" sz="2800" dirty="0"/>
          </a:p>
          <a:p>
            <a:pPr>
              <a:defRPr sz="1800" b="1">
                <a:solidFill>
                  <a:srgbClr val="1F4E79"/>
                </a:solidFill>
                <a:latin typeface="Aptos"/>
              </a:defRPr>
            </a:pPr>
            <a:endParaRPr sz="2800" dirty="0"/>
          </a:p>
          <a:p>
            <a:pPr>
              <a:defRPr sz="1800" b="1">
                <a:solidFill>
                  <a:srgbClr val="1F4E79"/>
                </a:solidFill>
                <a:latin typeface="Aptos"/>
              </a:defRPr>
            </a:pPr>
            <a:r>
              <a:rPr sz="2800" dirty="0" err="1"/>
              <a:t>Dépenses</a:t>
            </a:r>
            <a:r>
              <a:rPr sz="2800" dirty="0"/>
              <a:t> : 4 595,03 €</a:t>
            </a:r>
          </a:p>
          <a:p>
            <a:pPr algn="r">
              <a:defRPr sz="1800" b="1">
                <a:solidFill>
                  <a:srgbClr val="1F4E79"/>
                </a:solidFill>
                <a:latin typeface="Aptos"/>
              </a:defRPr>
            </a:pPr>
            <a:r>
              <a:rPr sz="2800" dirty="0" err="1"/>
              <a:t>Recettes</a:t>
            </a:r>
            <a:r>
              <a:rPr sz="2800" dirty="0"/>
              <a:t> : 7 399,27 €</a:t>
            </a:r>
          </a:p>
        </p:txBody>
      </p:sp>
      <p:sp>
        <p:nvSpPr>
          <p:cNvPr id="28684" name="TextBox 28683"/>
          <p:cNvSpPr txBox="1"/>
          <p:nvPr/>
        </p:nvSpPr>
        <p:spPr>
          <a:xfrm>
            <a:off x="914400" y="6446084"/>
            <a:ext cx="10058400" cy="841256"/>
          </a:xfrm>
          <a:prstGeom prst="rect">
            <a:avLst/>
          </a:prstGeom>
          <a:noFill/>
          <a:ln>
            <a:noFill/>
          </a:ln>
        </p:spPr>
        <p:txBody>
          <a:bodyPr wrap="square" lIns="76200" tIns="50800" rIns="76200" bIns="50800">
            <a:spAutoFit/>
          </a:bodyPr>
          <a:lstStyle/>
          <a:p>
            <a:pPr>
              <a:defRPr sz="1700" b="0">
                <a:solidFill>
                  <a:srgbClr val="1F1F1F"/>
                </a:solidFill>
                <a:latin typeface="Aptos"/>
              </a:defRPr>
            </a:pPr>
            <a:r>
              <a:rPr sz="2400" dirty="0">
                <a:solidFill>
                  <a:srgbClr val="002060"/>
                </a:solidFill>
              </a:rPr>
              <a:t>Hors </a:t>
            </a:r>
            <a:r>
              <a:rPr sz="2400" dirty="0" err="1">
                <a:solidFill>
                  <a:srgbClr val="002060"/>
                </a:solidFill>
              </a:rPr>
              <a:t>excédents</a:t>
            </a:r>
            <a:r>
              <a:rPr sz="2400" dirty="0">
                <a:solidFill>
                  <a:srgbClr val="002060"/>
                </a:solidFill>
              </a:rPr>
              <a:t> de </a:t>
            </a:r>
            <a:r>
              <a:rPr sz="2400" dirty="0" err="1">
                <a:solidFill>
                  <a:srgbClr val="002060"/>
                </a:solidFill>
              </a:rPr>
              <a:t>fonctionnement</a:t>
            </a:r>
            <a:r>
              <a:rPr sz="2400" dirty="0">
                <a:solidFill>
                  <a:srgbClr val="002060"/>
                </a:solidFill>
              </a:rPr>
              <a:t> et </a:t>
            </a:r>
            <a:r>
              <a:rPr sz="2400" dirty="0" err="1">
                <a:solidFill>
                  <a:srgbClr val="002060"/>
                </a:solidFill>
              </a:rPr>
              <a:t>d’investissement</a:t>
            </a:r>
            <a:r>
              <a:rPr sz="2400" dirty="0">
                <a:solidFill>
                  <a:srgbClr val="002060"/>
                </a:solidFill>
              </a:rPr>
              <a:t>, le CFU 2025 met </a:t>
            </a:r>
            <a:r>
              <a:rPr sz="2400" dirty="0" err="1">
                <a:solidFill>
                  <a:srgbClr val="002060"/>
                </a:solidFill>
              </a:rPr>
              <a:t>en</a:t>
            </a:r>
            <a:r>
              <a:rPr sz="2400" dirty="0">
                <a:solidFill>
                  <a:srgbClr val="002060"/>
                </a:solidFill>
              </a:rPr>
              <a:t> </a:t>
            </a:r>
            <a:r>
              <a:rPr sz="2400" dirty="0" err="1">
                <a:solidFill>
                  <a:srgbClr val="002060"/>
                </a:solidFill>
              </a:rPr>
              <a:t>évidence</a:t>
            </a:r>
            <a:r>
              <a:rPr sz="2400" dirty="0">
                <a:solidFill>
                  <a:srgbClr val="002060"/>
                </a:solidFill>
              </a:rPr>
              <a:t> les </a:t>
            </a:r>
            <a:r>
              <a:rPr sz="2400" dirty="0" err="1">
                <a:solidFill>
                  <a:srgbClr val="002060"/>
                </a:solidFill>
              </a:rPr>
              <a:t>principaux</a:t>
            </a:r>
            <a:r>
              <a:rPr sz="2400" dirty="0">
                <a:solidFill>
                  <a:srgbClr val="002060"/>
                </a:solidFill>
              </a:rPr>
              <a:t> </a:t>
            </a:r>
            <a:r>
              <a:rPr sz="2400" dirty="0" err="1">
                <a:solidFill>
                  <a:srgbClr val="002060"/>
                </a:solidFill>
              </a:rPr>
              <a:t>résultats</a:t>
            </a:r>
            <a:r>
              <a:rPr sz="2400" dirty="0">
                <a:solidFill>
                  <a:srgbClr val="002060"/>
                </a:solidFill>
              </a:rPr>
              <a:t> de </a:t>
            </a:r>
            <a:r>
              <a:rPr sz="2400" dirty="0" err="1">
                <a:solidFill>
                  <a:srgbClr val="002060"/>
                </a:solidFill>
              </a:rPr>
              <a:t>l’exercice</a:t>
            </a:r>
            <a:r>
              <a:rPr sz="2400" dirty="0">
                <a:solidFill>
                  <a:srgbClr val="002060"/>
                </a:solidFill>
              </a:rPr>
              <a:t> du CCAS.</a:t>
            </a:r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D54D2-BD42-514C-57DA-9C70801B5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CustomShape 1">
            <a:extLst>
              <a:ext uri="{FF2B5EF4-FFF2-40B4-BE49-F238E27FC236}">
                <a16:creationId xmlns:a16="http://schemas.microsoft.com/office/drawing/2014/main" id="{01775EFF-A9ED-F4EF-FB8B-B2770D0E5948}"/>
              </a:ext>
            </a:extLst>
          </p:cNvPr>
          <p:cNvSpPr/>
          <p:nvPr/>
        </p:nvSpPr>
        <p:spPr>
          <a:xfrm>
            <a:off x="94663" y="757237"/>
            <a:ext cx="13001626" cy="8232775"/>
          </a:xfrm>
          <a:prstGeom prst="rect">
            <a:avLst/>
          </a:prstGeom>
          <a:solidFill>
            <a:schemeClr val="bg1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pic>
        <p:nvPicPr>
          <p:cNvPr id="36867" name="Lys2.png">
            <a:extLst>
              <a:ext uri="{FF2B5EF4-FFF2-40B4-BE49-F238E27FC236}">
                <a16:creationId xmlns:a16="http://schemas.microsoft.com/office/drawing/2014/main" id="{E5C39EA2-44A1-FCE8-4BA6-7EDCEDA1D9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2325" y="3175"/>
            <a:ext cx="4587875" cy="9740900"/>
          </a:xfrm>
          <a:prstGeom prst="rect">
            <a:avLst/>
          </a:prstGeom>
          <a:noFill/>
          <a:ln w="12600">
            <a:noFill/>
            <a:miter lim="800000"/>
            <a:headEnd/>
            <a:tailEnd/>
          </a:ln>
        </p:spPr>
      </p:pic>
      <p:sp>
        <p:nvSpPr>
          <p:cNvPr id="156" name="CustomShape 2">
            <a:extLst>
              <a:ext uri="{FF2B5EF4-FFF2-40B4-BE49-F238E27FC236}">
                <a16:creationId xmlns:a16="http://schemas.microsoft.com/office/drawing/2014/main" id="{5950A4D0-98EC-5600-EFEE-92366F24F155}"/>
              </a:ext>
            </a:extLst>
          </p:cNvPr>
          <p:cNvSpPr/>
          <p:nvPr/>
        </p:nvSpPr>
        <p:spPr>
          <a:xfrm>
            <a:off x="-1588" y="0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57" name="CustomShape 3">
            <a:extLst>
              <a:ext uri="{FF2B5EF4-FFF2-40B4-BE49-F238E27FC236}">
                <a16:creationId xmlns:a16="http://schemas.microsoft.com/office/drawing/2014/main" id="{A81077C6-7E0D-B231-9808-B7C239E0DB17}"/>
              </a:ext>
            </a:extLst>
          </p:cNvPr>
          <p:cNvSpPr/>
          <p:nvPr/>
        </p:nvSpPr>
        <p:spPr>
          <a:xfrm>
            <a:off x="-1588" y="8986838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58" name="CustomShape 4">
            <a:extLst>
              <a:ext uri="{FF2B5EF4-FFF2-40B4-BE49-F238E27FC236}">
                <a16:creationId xmlns:a16="http://schemas.microsoft.com/office/drawing/2014/main" id="{903A2C75-D6E8-D85A-1556-48DE5CECCA9E}"/>
              </a:ext>
            </a:extLst>
          </p:cNvPr>
          <p:cNvSpPr/>
          <p:nvPr/>
        </p:nvSpPr>
        <p:spPr>
          <a:xfrm>
            <a:off x="597744" y="4228728"/>
            <a:ext cx="8851900" cy="85725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38100" tIns="25400" rIns="38100" bIns="254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F4E79"/>
                </a:solidFill>
                <a:latin typeface="Aptos"/>
              </a:defRPr>
            </a:pPr>
            <a:r>
              <a:t>Section de fonctionnement</a:t>
            </a:r>
          </a:p>
        </p:txBody>
      </p:sp>
      <p:sp>
        <p:nvSpPr>
          <p:cNvPr id="36871" name="ZoneTexte 6">
            <a:extLst>
              <a:ext uri="{FF2B5EF4-FFF2-40B4-BE49-F238E27FC236}">
                <a16:creationId xmlns:a16="http://schemas.microsoft.com/office/drawing/2014/main" id="{B5314E4F-C1E8-C364-5E36-7664026E0D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663" y="9289233"/>
            <a:ext cx="6477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8100" tIns="25400" rIns="38100" bIns="25400">
            <a:spAutoFit/>
          </a:bodyPr>
          <a:lstStyle/>
          <a:p>
            <a:pPr algn="ctr">
              <a:defRPr sz="1000" b="0">
                <a:solidFill>
                  <a:srgbClr val="666666"/>
                </a:solidFill>
                <a:latin typeface="Aptos"/>
              </a:defRPr>
            </a:pPr>
            <a:r>
              <a:t>5</a:t>
            </a:r>
            <a:endParaRPr lang="fr-FR">
              <a:solidFill>
                <a:schemeClr val="bg1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3F4E80A-646E-358E-47D6-60797FD2F5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86976" y="8333183"/>
            <a:ext cx="1343224" cy="1410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112649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Ly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26450" y="0"/>
            <a:ext cx="4591050" cy="9748838"/>
          </a:xfrm>
          <a:prstGeom prst="rect">
            <a:avLst/>
          </a:prstGeom>
          <a:noFill/>
          <a:ln w="12600">
            <a:noFill/>
            <a:miter lim="800000"/>
            <a:headEnd/>
            <a:tailEnd/>
          </a:ln>
        </p:spPr>
      </p:pic>
      <p:sp>
        <p:nvSpPr>
          <p:cNvPr id="131" name="CustomShape 1"/>
          <p:cNvSpPr/>
          <p:nvPr/>
        </p:nvSpPr>
        <p:spPr>
          <a:xfrm>
            <a:off x="-1588" y="0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34" name="CustomShape 3"/>
          <p:cNvSpPr/>
          <p:nvPr/>
        </p:nvSpPr>
        <p:spPr>
          <a:xfrm>
            <a:off x="350838" y="65088"/>
            <a:ext cx="7735738" cy="62865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38100" tIns="25400" rIns="38100" bIns="254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F4E79"/>
                </a:solidFill>
                <a:latin typeface="Aptos"/>
              </a:defRPr>
            </a:pPr>
            <a:r>
              <a:rPr sz="2800" dirty="0">
                <a:solidFill>
                  <a:schemeClr val="bg1"/>
                </a:solidFill>
              </a:rPr>
              <a:t>Les </a:t>
            </a:r>
            <a:r>
              <a:rPr sz="2800" dirty="0" err="1">
                <a:solidFill>
                  <a:schemeClr val="bg1"/>
                </a:solidFill>
              </a:rPr>
              <a:t>dépenses</a:t>
            </a:r>
            <a:r>
              <a:rPr sz="2800" dirty="0">
                <a:solidFill>
                  <a:schemeClr val="bg1"/>
                </a:solidFill>
              </a:rPr>
              <a:t> de </a:t>
            </a:r>
            <a:r>
              <a:rPr sz="2800" dirty="0" err="1">
                <a:solidFill>
                  <a:schemeClr val="bg1"/>
                </a:solidFill>
              </a:rPr>
              <a:t>fonctionnement</a:t>
            </a:r>
            <a:endParaRPr lang="fr-FR" sz="3200" b="1" spc="-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5" name="CustomShape 4"/>
          <p:cNvSpPr/>
          <p:nvPr/>
        </p:nvSpPr>
        <p:spPr>
          <a:xfrm>
            <a:off x="6902450" y="895350"/>
            <a:ext cx="4745038" cy="493713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38100" tIns="25400" rIns="38100" bIns="254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 sz="2000" b="1">
                <a:solidFill>
                  <a:srgbClr val="1F4E79"/>
                </a:solidFill>
                <a:latin typeface="Aptos"/>
              </a:defRPr>
            </a:pPr>
            <a:r>
              <a:t>709,6 k€ de dépenses réelles</a:t>
            </a:r>
            <a:endParaRPr lang="fr-FR" sz="2600" spc="-1" dirty="0"/>
          </a:p>
        </p:txBody>
      </p:sp>
      <p:sp>
        <p:nvSpPr>
          <p:cNvPr id="136" name="CustomShape 5"/>
          <p:cNvSpPr/>
          <p:nvPr/>
        </p:nvSpPr>
        <p:spPr>
          <a:xfrm>
            <a:off x="1487488" y="2239963"/>
            <a:ext cx="10498137" cy="6937375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34826" name="ZoneTexte 9"/>
          <p:cNvSpPr txBox="1">
            <a:spLocks noChangeArrowheads="1"/>
          </p:cNvSpPr>
          <p:nvPr/>
        </p:nvSpPr>
        <p:spPr bwMode="auto">
          <a:xfrm>
            <a:off x="93663" y="9383713"/>
            <a:ext cx="6477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8100" tIns="25400" rIns="38100" bIns="25400">
            <a:spAutoFit/>
          </a:bodyPr>
          <a:lstStyle/>
          <a:p>
            <a:pPr algn="ctr">
              <a:defRPr sz="1000" b="0">
                <a:solidFill>
                  <a:srgbClr val="666666"/>
                </a:solidFill>
                <a:latin typeface="Aptos"/>
              </a:defRPr>
            </a:pPr>
            <a:r>
              <a:t>6</a:t>
            </a:r>
            <a:endParaRPr lang="fr-FR"/>
          </a:p>
        </p:txBody>
      </p:sp>
      <p:sp>
        <p:nvSpPr>
          <p:cNvPr id="3" name="CustomShape 3">
            <a:extLst>
              <a:ext uri="{FF2B5EF4-FFF2-40B4-BE49-F238E27FC236}">
                <a16:creationId xmlns:a16="http://schemas.microsoft.com/office/drawing/2014/main" id="{CB56FF48-D5E9-DF21-F9DB-4E43B56C3F04}"/>
              </a:ext>
            </a:extLst>
          </p:cNvPr>
          <p:cNvSpPr/>
          <p:nvPr/>
        </p:nvSpPr>
        <p:spPr>
          <a:xfrm>
            <a:off x="-9216" y="8994775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38100" tIns="25400" rIns="38100" bIns="25400"/>
          <a:lstStyle/>
          <a:p>
            <a:pPr algn="ctr">
              <a:defRPr sz="1000" b="0">
                <a:solidFill>
                  <a:srgbClr val="666666"/>
                </a:solidFill>
                <a:latin typeface="Aptos"/>
              </a:defRPr>
            </a:pPr>
            <a:r>
              <a:t>6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784DBEE-DA70-4A6C-CF50-177E2BF0C3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86976" y="8333183"/>
            <a:ext cx="1343224" cy="1410891"/>
          </a:xfrm>
          <a:prstGeom prst="rect">
            <a:avLst/>
          </a:prstGeom>
        </p:spPr>
      </p:pic>
      <p:graphicFrame>
        <p:nvGraphicFramePr>
          <p:cNvPr id="34827" name="Table 348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5121542"/>
              </p:ext>
            </p:extLst>
          </p:nvPr>
        </p:nvGraphicFramePr>
        <p:xfrm>
          <a:off x="115279" y="851790"/>
          <a:ext cx="12393105" cy="45062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429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735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40561"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/>
                        <a:t>Chapitre</a:t>
                      </a:r>
                    </a:p>
                  </a:txBody>
                  <a:tcPr marL="38100" marR="38100" marT="25400" marB="25400"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dirty="0"/>
                        <a:t>2024</a:t>
                      </a:r>
                    </a:p>
                  </a:txBody>
                  <a:tcPr marL="38100" marR="38100" marT="25400" marB="25400"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/>
                        <a:t>2025</a:t>
                      </a:r>
                    </a:p>
                  </a:txBody>
                  <a:tcPr marL="38100" marR="38100" marT="25400" marB="25400"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/>
                        <a:t>Écart %</a:t>
                      </a:r>
                    </a:p>
                  </a:txBody>
                  <a:tcPr marL="38100" marR="38100" marT="25400" marB="25400"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/>
                        <a:t>Écart €</a:t>
                      </a:r>
                    </a:p>
                  </a:txBody>
                  <a:tcPr marL="38100" marR="38100" marT="25400" marB="25400"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5074">
                <a:tc>
                  <a:txBody>
                    <a:bodyPr/>
                    <a:lstStyle/>
                    <a:p>
                      <a:pPr algn="r">
                        <a:defRPr sz="1000" b="1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dirty="0"/>
                        <a:t>011 Charges à </a:t>
                      </a:r>
                      <a:r>
                        <a:rPr sz="2000" dirty="0" err="1"/>
                        <a:t>caractère</a:t>
                      </a:r>
                      <a:r>
                        <a:rPr sz="2000" dirty="0"/>
                        <a:t> </a:t>
                      </a:r>
                      <a:r>
                        <a:rPr sz="2000" dirty="0" err="1"/>
                        <a:t>généra</a:t>
                      </a:r>
                      <a:r>
                        <a:rPr lang="fr-FR" sz="2000" dirty="0"/>
                        <a:t>l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dirty="0"/>
                        <a:t>171 470 €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dirty="0"/>
                        <a:t>211 660 €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/>
                        <a:t>+19,0 %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/>
                        <a:t>+40 190 €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2404">
                <a:tc>
                  <a:txBody>
                    <a:bodyPr/>
                    <a:lstStyle/>
                    <a:p>
                      <a:pPr algn="r">
                        <a:defRPr sz="1000" b="1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dirty="0"/>
                        <a:t>012 Frais de personnel</a:t>
                      </a:r>
                      <a:endParaRPr lang="fr-FR" sz="2000" dirty="0"/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/>
                        <a:t>302 998 €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/>
                        <a:t>280 922 €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/>
                        <a:t>-7,9 %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/>
                        <a:t>-22 076 €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2404">
                <a:tc>
                  <a:txBody>
                    <a:bodyPr/>
                    <a:lstStyle/>
                    <a:p>
                      <a:pPr algn="r">
                        <a:defRPr sz="1000" b="1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dirty="0"/>
                        <a:t>042 </a:t>
                      </a:r>
                      <a:r>
                        <a:rPr sz="2000" dirty="0" err="1"/>
                        <a:t>Opérations</a:t>
                      </a:r>
                      <a:r>
                        <a:rPr sz="2000" dirty="0"/>
                        <a:t> </a:t>
                      </a:r>
                      <a:r>
                        <a:rPr sz="2000" dirty="0" err="1"/>
                        <a:t>d’ordre</a:t>
                      </a:r>
                      <a:endParaRPr lang="fr-FR" sz="2000" dirty="0"/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/>
                        <a:t>6 621 €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/>
                        <a:t>5 948 €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dirty="0"/>
                        <a:t>-11,3 %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/>
                        <a:t>-674 €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2404">
                <a:tc>
                  <a:txBody>
                    <a:bodyPr/>
                    <a:lstStyle/>
                    <a:p>
                      <a:pPr algn="r">
                        <a:defRPr sz="1000" b="1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dirty="0"/>
                        <a:t>65 </a:t>
                      </a:r>
                      <a:r>
                        <a:rPr sz="2000" dirty="0" err="1"/>
                        <a:t>Autres</a:t>
                      </a:r>
                      <a:r>
                        <a:rPr sz="2000" dirty="0"/>
                        <a:t> charges de gestion</a:t>
                      </a:r>
                      <a:endParaRPr lang="fr-FR" sz="2000" dirty="0"/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/>
                        <a:t>122 001 €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/>
                        <a:t>209 049 €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dirty="0"/>
                        <a:t>+41,6 %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dirty="0"/>
                        <a:t>+87 048 €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2404">
                <a:tc>
                  <a:txBody>
                    <a:bodyPr/>
                    <a:lstStyle/>
                    <a:p>
                      <a:pPr algn="r">
                        <a:defRPr sz="1000" b="1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dirty="0"/>
                        <a:t>67 Charges </a:t>
                      </a:r>
                      <a:r>
                        <a:rPr sz="2000" dirty="0" err="1"/>
                        <a:t>exceptionnelles</a:t>
                      </a:r>
                      <a:endParaRPr lang="fr-FR" sz="2000" dirty="0"/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/>
                        <a:t>16 650 €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/>
                        <a:t>0 €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/>
                        <a:t>-100,0 %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dirty="0"/>
                        <a:t>-16 650 €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2404">
                <a:tc>
                  <a:txBody>
                    <a:bodyPr/>
                    <a:lstStyle/>
                    <a:p>
                      <a:pPr algn="r">
                        <a:defRPr sz="1000" b="1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dirty="0"/>
                        <a:t>68 </a:t>
                      </a:r>
                      <a:r>
                        <a:rPr sz="2000" dirty="0" err="1"/>
                        <a:t>Dotations</a:t>
                      </a:r>
                      <a:r>
                        <a:rPr sz="2000" dirty="0"/>
                        <a:t> aux provisions</a:t>
                      </a:r>
                      <a:endParaRPr lang="fr-FR" sz="2000" dirty="0"/>
                    </a:p>
                    <a:p>
                      <a:pPr algn="r">
                        <a:defRPr sz="1000" b="1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endParaRPr sz="2000" dirty="0"/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dirty="0"/>
                        <a:t>4 016 €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/>
                        <a:t>2 000 €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/>
                        <a:t>-50,2 %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dirty="0"/>
                        <a:t>-2 016 €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0561">
                <a:tc>
                  <a:txBody>
                    <a:bodyPr/>
                    <a:lstStyle/>
                    <a:p>
                      <a:pPr algn="r">
                        <a:defRPr sz="1000" b="1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b="1" dirty="0"/>
                        <a:t>Total </a:t>
                      </a:r>
                      <a:r>
                        <a:rPr sz="2000" b="1" dirty="0" err="1"/>
                        <a:t>fonctionnement</a:t>
                      </a:r>
                      <a:endParaRPr sz="2000" b="1" dirty="0"/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b="1"/>
                        <a:t>623 756 €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b="1" dirty="0"/>
                        <a:t>709 579 €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b="1" dirty="0"/>
                        <a:t>+12,1 %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b="1" dirty="0"/>
                        <a:t>+85 823 €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4828" name="TextBox 34827"/>
          <p:cNvSpPr txBox="1"/>
          <p:nvPr/>
        </p:nvSpPr>
        <p:spPr>
          <a:xfrm>
            <a:off x="741363" y="6532984"/>
            <a:ext cx="5166360" cy="348813"/>
          </a:xfrm>
          <a:prstGeom prst="rect">
            <a:avLst/>
          </a:prstGeom>
          <a:noFill/>
          <a:ln>
            <a:noFill/>
          </a:ln>
        </p:spPr>
        <p:txBody>
          <a:bodyPr wrap="square" lIns="76200" tIns="50800" rIns="76200" bIns="50800">
            <a:spAutoFit/>
          </a:bodyPr>
          <a:lstStyle/>
          <a:p>
            <a:pPr>
              <a:defRPr sz="1500" b="1">
                <a:solidFill>
                  <a:srgbClr val="1F4E79"/>
                </a:solidFill>
                <a:latin typeface="Aptos"/>
              </a:defRPr>
            </a:pPr>
            <a:r>
              <a:rPr sz="1600" dirty="0" err="1">
                <a:latin typeface="+mj-lt"/>
              </a:rPr>
              <a:t>Principaux</a:t>
            </a:r>
            <a:r>
              <a:rPr sz="1600" dirty="0">
                <a:latin typeface="+mj-lt"/>
              </a:rPr>
              <a:t> </a:t>
            </a:r>
            <a:r>
              <a:rPr dirty="0" err="1">
                <a:latin typeface="+mj-lt"/>
              </a:rPr>
              <a:t>mouvements</a:t>
            </a:r>
            <a:r>
              <a:rPr sz="1600" dirty="0">
                <a:latin typeface="+mj-lt"/>
              </a:rPr>
              <a:t> à la </a:t>
            </a:r>
            <a:r>
              <a:rPr sz="1600" dirty="0" err="1">
                <a:latin typeface="+mj-lt"/>
              </a:rPr>
              <a:t>hausse</a:t>
            </a:r>
            <a:endParaRPr sz="1600" dirty="0">
              <a:latin typeface="+mj-lt"/>
            </a:endParaRPr>
          </a:p>
        </p:txBody>
      </p:sp>
      <p:sp>
        <p:nvSpPr>
          <p:cNvPr id="34829" name="TextBox 34828"/>
          <p:cNvSpPr txBox="1"/>
          <p:nvPr/>
        </p:nvSpPr>
        <p:spPr>
          <a:xfrm>
            <a:off x="741363" y="6783462"/>
            <a:ext cx="5394960" cy="2149306"/>
          </a:xfrm>
          <a:prstGeom prst="rect">
            <a:avLst/>
          </a:prstGeom>
          <a:noFill/>
          <a:ln>
            <a:noFill/>
          </a:ln>
        </p:spPr>
        <p:txBody>
          <a:bodyPr wrap="square" lIns="101600" tIns="25400" rIns="76200" bIns="25400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F1F1F"/>
                </a:solidFill>
                <a:latin typeface="Aptos"/>
              </a:defRPr>
            </a:pPr>
            <a:endParaRPr lang="fr-FR" sz="1600" dirty="0">
              <a:solidFill>
                <a:srgbClr val="002060"/>
              </a:solidFill>
              <a:latin typeface="+mj-lt"/>
            </a:endParaRPr>
          </a:p>
          <a:p>
            <a:pPr>
              <a:spcAft>
                <a:spcPts val="200"/>
              </a:spcAft>
              <a:defRPr sz="1200">
                <a:solidFill>
                  <a:srgbClr val="1F1F1F"/>
                </a:solidFill>
                <a:latin typeface="Aptos"/>
              </a:defRPr>
            </a:pPr>
            <a:r>
              <a:rPr sz="1600" dirty="0">
                <a:solidFill>
                  <a:srgbClr val="002060"/>
                </a:solidFill>
                <a:latin typeface="+mj-lt"/>
              </a:rPr>
              <a:t>011 :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dépenses</a:t>
            </a:r>
            <a:r>
              <a:rPr sz="1600" dirty="0">
                <a:solidFill>
                  <a:srgbClr val="002060"/>
                </a:solidFill>
                <a:latin typeface="+mj-lt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alimentaires</a:t>
            </a:r>
            <a:r>
              <a:rPr sz="1600" dirty="0">
                <a:solidFill>
                  <a:srgbClr val="002060"/>
                </a:solidFill>
                <a:latin typeface="+mj-lt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liées</a:t>
            </a:r>
            <a:r>
              <a:rPr sz="1600" dirty="0">
                <a:solidFill>
                  <a:srgbClr val="002060"/>
                </a:solidFill>
                <a:latin typeface="+mj-lt"/>
              </a:rPr>
              <a:t> au portage de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repas</a:t>
            </a:r>
            <a:r>
              <a:rPr sz="1600" dirty="0">
                <a:solidFill>
                  <a:srgbClr val="002060"/>
                </a:solidFill>
                <a:latin typeface="+mj-lt"/>
              </a:rPr>
              <a:t> +15,9 k€</a:t>
            </a:r>
          </a:p>
          <a:p>
            <a:pPr>
              <a:spcAft>
                <a:spcPts val="200"/>
              </a:spcAft>
              <a:defRPr sz="1200">
                <a:solidFill>
                  <a:srgbClr val="1F1F1F"/>
                </a:solidFill>
                <a:latin typeface="Aptos"/>
              </a:defRPr>
            </a:pPr>
            <a:endParaRPr lang="fr-FR" sz="1600" dirty="0">
              <a:solidFill>
                <a:srgbClr val="002060"/>
              </a:solidFill>
              <a:latin typeface="+mj-lt"/>
            </a:endParaRPr>
          </a:p>
          <a:p>
            <a:pPr>
              <a:spcAft>
                <a:spcPts val="200"/>
              </a:spcAft>
              <a:defRPr sz="1200">
                <a:solidFill>
                  <a:srgbClr val="1F1F1F"/>
                </a:solidFill>
                <a:latin typeface="Aptos"/>
              </a:defRPr>
            </a:pPr>
            <a:r>
              <a:rPr sz="1600" dirty="0">
                <a:solidFill>
                  <a:srgbClr val="002060"/>
                </a:solidFill>
                <a:latin typeface="+mj-lt"/>
              </a:rPr>
              <a:t>011 : animations, sorties et ateliers seniors +27,4 k€</a:t>
            </a:r>
          </a:p>
          <a:p>
            <a:pPr>
              <a:spcAft>
                <a:spcPts val="200"/>
              </a:spcAft>
              <a:defRPr sz="1200">
                <a:solidFill>
                  <a:srgbClr val="1F1F1F"/>
                </a:solidFill>
                <a:latin typeface="Aptos"/>
              </a:defRPr>
            </a:pPr>
            <a:endParaRPr lang="fr-FR" sz="1600" dirty="0">
              <a:solidFill>
                <a:srgbClr val="002060"/>
              </a:solidFill>
              <a:latin typeface="+mj-lt"/>
            </a:endParaRPr>
          </a:p>
          <a:p>
            <a:pPr>
              <a:spcAft>
                <a:spcPts val="200"/>
              </a:spcAft>
              <a:defRPr sz="1200">
                <a:solidFill>
                  <a:srgbClr val="1F1F1F"/>
                </a:solidFill>
                <a:latin typeface="Aptos"/>
              </a:defRPr>
            </a:pPr>
            <a:r>
              <a:rPr sz="1600" dirty="0">
                <a:solidFill>
                  <a:srgbClr val="002060"/>
                </a:solidFill>
                <a:latin typeface="+mj-lt"/>
              </a:rPr>
              <a:t>65 :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hausse</a:t>
            </a:r>
            <a:r>
              <a:rPr sz="1600" dirty="0">
                <a:solidFill>
                  <a:srgbClr val="002060"/>
                </a:solidFill>
                <a:latin typeface="+mj-lt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liée</a:t>
            </a:r>
            <a:r>
              <a:rPr sz="1600" dirty="0">
                <a:solidFill>
                  <a:srgbClr val="002060"/>
                </a:solidFill>
                <a:latin typeface="+mj-lt"/>
              </a:rPr>
              <a:t> à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une</a:t>
            </a:r>
            <a:r>
              <a:rPr sz="1600" dirty="0">
                <a:solidFill>
                  <a:srgbClr val="002060"/>
                </a:solidFill>
                <a:latin typeface="+mj-lt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régularisation</a:t>
            </a:r>
            <a:r>
              <a:rPr sz="1600" dirty="0">
                <a:solidFill>
                  <a:srgbClr val="002060"/>
                </a:solidFill>
                <a:latin typeface="+mj-lt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comptable</a:t>
            </a:r>
            <a:r>
              <a:rPr sz="1600" dirty="0">
                <a:solidFill>
                  <a:srgbClr val="002060"/>
                </a:solidFill>
                <a:latin typeface="+mj-lt"/>
              </a:rPr>
              <a:t> de 137,3 k€</a:t>
            </a:r>
          </a:p>
        </p:txBody>
      </p:sp>
      <p:sp>
        <p:nvSpPr>
          <p:cNvPr id="34830" name="TextBox 34829"/>
          <p:cNvSpPr txBox="1"/>
          <p:nvPr/>
        </p:nvSpPr>
        <p:spPr>
          <a:xfrm>
            <a:off x="6717208" y="6532984"/>
            <a:ext cx="5257800" cy="348813"/>
          </a:xfrm>
          <a:prstGeom prst="rect">
            <a:avLst/>
          </a:prstGeom>
          <a:noFill/>
          <a:ln>
            <a:noFill/>
          </a:ln>
        </p:spPr>
        <p:txBody>
          <a:bodyPr wrap="square" lIns="76200" tIns="50800" rIns="76200" bIns="50800">
            <a:spAutoFit/>
          </a:bodyPr>
          <a:lstStyle/>
          <a:p>
            <a:pPr>
              <a:defRPr sz="1500" b="1">
                <a:solidFill>
                  <a:srgbClr val="1F4E79"/>
                </a:solidFill>
                <a:latin typeface="Aptos"/>
              </a:defRPr>
            </a:pPr>
            <a:r>
              <a:rPr dirty="0" err="1">
                <a:latin typeface="+mj-lt"/>
              </a:rPr>
              <a:t>Principaux</a:t>
            </a:r>
            <a:r>
              <a:rPr dirty="0">
                <a:latin typeface="+mj-lt"/>
              </a:rPr>
              <a:t> </a:t>
            </a:r>
            <a:r>
              <a:rPr sz="1600" dirty="0" err="1">
                <a:latin typeface="+mj-lt"/>
              </a:rPr>
              <a:t>mouvements</a:t>
            </a:r>
            <a:r>
              <a:rPr dirty="0">
                <a:latin typeface="+mj-lt"/>
              </a:rPr>
              <a:t> à la </a:t>
            </a:r>
            <a:r>
              <a:rPr dirty="0" err="1">
                <a:latin typeface="+mj-lt"/>
              </a:rPr>
              <a:t>baisse</a:t>
            </a:r>
            <a:endParaRPr dirty="0">
              <a:latin typeface="+mj-lt"/>
            </a:endParaRPr>
          </a:p>
        </p:txBody>
      </p:sp>
      <p:sp>
        <p:nvSpPr>
          <p:cNvPr id="34831" name="TextBox 34830"/>
          <p:cNvSpPr txBox="1"/>
          <p:nvPr/>
        </p:nvSpPr>
        <p:spPr>
          <a:xfrm>
            <a:off x="6717208" y="6783462"/>
            <a:ext cx="5257800" cy="1359346"/>
          </a:xfrm>
          <a:prstGeom prst="rect">
            <a:avLst/>
          </a:prstGeom>
          <a:noFill/>
          <a:ln>
            <a:noFill/>
          </a:ln>
        </p:spPr>
        <p:txBody>
          <a:bodyPr wrap="square" lIns="101600" tIns="25400" rIns="76200" bIns="25400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F1F1F"/>
                </a:solidFill>
                <a:latin typeface="Aptos"/>
              </a:defRPr>
            </a:pPr>
            <a:endParaRPr lang="fr-FR" sz="1600" dirty="0">
              <a:solidFill>
                <a:srgbClr val="002060"/>
              </a:solidFill>
              <a:latin typeface="+mj-lt"/>
            </a:endParaRPr>
          </a:p>
          <a:p>
            <a:pPr>
              <a:spcAft>
                <a:spcPts val="200"/>
              </a:spcAft>
              <a:defRPr sz="1200">
                <a:solidFill>
                  <a:srgbClr val="1F1F1F"/>
                </a:solidFill>
                <a:latin typeface="Aptos"/>
              </a:defRPr>
            </a:pPr>
            <a:r>
              <a:rPr sz="1600" dirty="0">
                <a:solidFill>
                  <a:srgbClr val="002060"/>
                </a:solidFill>
                <a:latin typeface="+mj-lt"/>
              </a:rPr>
              <a:t>012 :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baisse</a:t>
            </a:r>
            <a:r>
              <a:rPr sz="1600" dirty="0">
                <a:solidFill>
                  <a:srgbClr val="002060"/>
                </a:solidFill>
                <a:latin typeface="+mj-lt"/>
              </a:rPr>
              <a:t> de la masse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salariale</a:t>
            </a:r>
            <a:r>
              <a:rPr sz="1600" dirty="0">
                <a:solidFill>
                  <a:srgbClr val="002060"/>
                </a:solidFill>
                <a:latin typeface="+mj-lt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liée</a:t>
            </a:r>
            <a:r>
              <a:rPr sz="1600" dirty="0">
                <a:solidFill>
                  <a:srgbClr val="002060"/>
                </a:solidFill>
                <a:latin typeface="+mj-lt"/>
              </a:rPr>
              <a:t> </a:t>
            </a:r>
            <a:r>
              <a:rPr lang="fr-FR" sz="1600" dirty="0">
                <a:solidFill>
                  <a:srgbClr val="002060"/>
                </a:solidFill>
                <a:latin typeface="+mj-lt"/>
              </a:rPr>
              <a:t>à la </a:t>
            </a:r>
            <a:r>
              <a:rPr sz="1600" dirty="0">
                <a:solidFill>
                  <a:srgbClr val="002060"/>
                </a:solidFill>
                <a:latin typeface="+mj-lt"/>
              </a:rPr>
              <a:t>suppression du poste de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livreur</a:t>
            </a:r>
            <a:endParaRPr sz="1600" dirty="0">
              <a:solidFill>
                <a:srgbClr val="002060"/>
              </a:solidFill>
              <a:latin typeface="+mj-lt"/>
            </a:endParaRPr>
          </a:p>
          <a:p>
            <a:pPr>
              <a:spcAft>
                <a:spcPts val="200"/>
              </a:spcAft>
              <a:defRPr sz="1200">
                <a:solidFill>
                  <a:srgbClr val="1F1F1F"/>
                </a:solidFill>
                <a:latin typeface="Aptos"/>
              </a:defRPr>
            </a:pPr>
            <a:endParaRPr lang="fr-FR" sz="1600" dirty="0">
              <a:solidFill>
                <a:srgbClr val="002060"/>
              </a:solidFill>
              <a:latin typeface="+mj-lt"/>
            </a:endParaRPr>
          </a:p>
          <a:p>
            <a:pPr>
              <a:spcAft>
                <a:spcPts val="200"/>
              </a:spcAft>
              <a:defRPr sz="1200">
                <a:solidFill>
                  <a:srgbClr val="1F1F1F"/>
                </a:solidFill>
                <a:latin typeface="Aptos"/>
              </a:defRPr>
            </a:pPr>
            <a:r>
              <a:rPr sz="1600" dirty="0">
                <a:solidFill>
                  <a:srgbClr val="002060"/>
                </a:solidFill>
                <a:latin typeface="+mj-lt"/>
              </a:rPr>
              <a:t>67 :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aucune</a:t>
            </a:r>
            <a:r>
              <a:rPr sz="1600" dirty="0">
                <a:solidFill>
                  <a:srgbClr val="002060"/>
                </a:solidFill>
                <a:latin typeface="+mj-lt"/>
              </a:rPr>
              <a:t> charge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exceptionnelle</a:t>
            </a:r>
            <a:r>
              <a:rPr sz="1600" dirty="0">
                <a:solidFill>
                  <a:srgbClr val="002060"/>
                </a:solidFill>
                <a:latin typeface="+mj-lt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en</a:t>
            </a:r>
            <a:r>
              <a:rPr sz="1600" dirty="0">
                <a:solidFill>
                  <a:srgbClr val="002060"/>
                </a:solidFill>
                <a:latin typeface="+mj-lt"/>
              </a:rPr>
              <a:t> 2025</a:t>
            </a:r>
          </a:p>
        </p:txBody>
      </p:sp>
      <p:sp>
        <p:nvSpPr>
          <p:cNvPr id="6" name="Flèche : droite 5">
            <a:extLst>
              <a:ext uri="{FF2B5EF4-FFF2-40B4-BE49-F238E27FC236}">
                <a16:creationId xmlns:a16="http://schemas.microsoft.com/office/drawing/2014/main" id="{BA4BB91D-F2E0-694F-664B-78787169ABB1}"/>
              </a:ext>
            </a:extLst>
          </p:cNvPr>
          <p:cNvSpPr/>
          <p:nvPr/>
        </p:nvSpPr>
        <p:spPr>
          <a:xfrm rot="19522855">
            <a:off x="2181920" y="5832678"/>
            <a:ext cx="792088" cy="412274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èche : droite 6">
            <a:extLst>
              <a:ext uri="{FF2B5EF4-FFF2-40B4-BE49-F238E27FC236}">
                <a16:creationId xmlns:a16="http://schemas.microsoft.com/office/drawing/2014/main" id="{CDE2B1BD-30B4-4A1A-EE0E-BC6968F7EF46}"/>
              </a:ext>
            </a:extLst>
          </p:cNvPr>
          <p:cNvSpPr/>
          <p:nvPr/>
        </p:nvSpPr>
        <p:spPr>
          <a:xfrm rot="2305432">
            <a:off x="8128915" y="5845663"/>
            <a:ext cx="792088" cy="412274"/>
          </a:xfrm>
          <a:prstGeom prst="rightArrow">
            <a:avLst/>
          </a:prstGeom>
          <a:solidFill>
            <a:srgbClr val="FF0000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0000"/>
              </a:highlight>
            </a:endParaRPr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D0125-7163-7412-F892-88E9E4A83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Lys.png">
            <a:extLst>
              <a:ext uri="{FF2B5EF4-FFF2-40B4-BE49-F238E27FC236}">
                <a16:creationId xmlns:a16="http://schemas.microsoft.com/office/drawing/2014/main" id="{E8963041-5D0A-1BF9-3C3A-D301B8E2A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26450" y="0"/>
            <a:ext cx="4591050" cy="9748838"/>
          </a:xfrm>
          <a:prstGeom prst="rect">
            <a:avLst/>
          </a:prstGeom>
          <a:noFill/>
          <a:ln w="12600">
            <a:noFill/>
            <a:miter lim="800000"/>
            <a:headEnd/>
            <a:tailEnd/>
          </a:ln>
        </p:spPr>
      </p:pic>
      <p:sp>
        <p:nvSpPr>
          <p:cNvPr id="131" name="CustomShape 1">
            <a:extLst>
              <a:ext uri="{FF2B5EF4-FFF2-40B4-BE49-F238E27FC236}">
                <a16:creationId xmlns:a16="http://schemas.microsoft.com/office/drawing/2014/main" id="{0377CF42-8475-3325-65BA-54EFB13DB9D2}"/>
              </a:ext>
            </a:extLst>
          </p:cNvPr>
          <p:cNvSpPr/>
          <p:nvPr/>
        </p:nvSpPr>
        <p:spPr>
          <a:xfrm>
            <a:off x="-1588" y="0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34" name="CustomShape 3">
            <a:extLst>
              <a:ext uri="{FF2B5EF4-FFF2-40B4-BE49-F238E27FC236}">
                <a16:creationId xmlns:a16="http://schemas.microsoft.com/office/drawing/2014/main" id="{ED8E5606-14E8-6EBB-1058-57F0F91B4A39}"/>
              </a:ext>
            </a:extLst>
          </p:cNvPr>
          <p:cNvSpPr/>
          <p:nvPr/>
        </p:nvSpPr>
        <p:spPr>
          <a:xfrm>
            <a:off x="350838" y="65088"/>
            <a:ext cx="7735738" cy="62865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38100" tIns="25400" rIns="38100" bIns="254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F4E79"/>
                </a:solidFill>
                <a:latin typeface="Aptos"/>
              </a:defRPr>
            </a:pPr>
            <a:r>
              <a:rPr sz="2800" dirty="0">
                <a:solidFill>
                  <a:schemeClr val="bg1"/>
                </a:solidFill>
              </a:rPr>
              <a:t>Les </a:t>
            </a:r>
            <a:r>
              <a:rPr sz="2800" dirty="0" err="1">
                <a:solidFill>
                  <a:schemeClr val="bg1"/>
                </a:solidFill>
              </a:rPr>
              <a:t>dépenses</a:t>
            </a:r>
            <a:r>
              <a:rPr sz="2800" dirty="0">
                <a:solidFill>
                  <a:schemeClr val="bg1"/>
                </a:solidFill>
              </a:rPr>
              <a:t> de </a:t>
            </a:r>
            <a:r>
              <a:rPr sz="2800" dirty="0" err="1">
                <a:solidFill>
                  <a:schemeClr val="bg1"/>
                </a:solidFill>
              </a:rPr>
              <a:t>fonctionnement</a:t>
            </a:r>
            <a:endParaRPr lang="fr-FR" sz="3200" b="1" spc="-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5" name="CustomShape 4">
            <a:extLst>
              <a:ext uri="{FF2B5EF4-FFF2-40B4-BE49-F238E27FC236}">
                <a16:creationId xmlns:a16="http://schemas.microsoft.com/office/drawing/2014/main" id="{FC1526C5-BD1B-7381-BBEF-36AD3787B0D2}"/>
              </a:ext>
            </a:extLst>
          </p:cNvPr>
          <p:cNvSpPr/>
          <p:nvPr/>
        </p:nvSpPr>
        <p:spPr>
          <a:xfrm>
            <a:off x="741363" y="896335"/>
            <a:ext cx="4745038" cy="493713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38100" tIns="25400" rIns="38100" bIns="254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 sz="2000" b="1">
                <a:solidFill>
                  <a:srgbClr val="1F4E79"/>
                </a:solidFill>
                <a:latin typeface="Aptos"/>
              </a:defRPr>
            </a:pPr>
            <a:r>
              <a:rPr dirty="0" err="1"/>
              <a:t>Analyse</a:t>
            </a:r>
            <a:r>
              <a:rPr dirty="0"/>
              <a:t> des </a:t>
            </a:r>
            <a:r>
              <a:rPr dirty="0" err="1"/>
              <a:t>principaux</a:t>
            </a:r>
            <a:r>
              <a:rPr dirty="0"/>
              <a:t> </a:t>
            </a:r>
            <a:r>
              <a:rPr dirty="0" err="1"/>
              <a:t>chapitres</a:t>
            </a:r>
            <a:endParaRPr lang="fr-FR" sz="2600" spc="-1" dirty="0"/>
          </a:p>
        </p:txBody>
      </p:sp>
      <p:sp>
        <p:nvSpPr>
          <p:cNvPr id="136" name="CustomShape 5">
            <a:extLst>
              <a:ext uri="{FF2B5EF4-FFF2-40B4-BE49-F238E27FC236}">
                <a16:creationId xmlns:a16="http://schemas.microsoft.com/office/drawing/2014/main" id="{F62E6CAC-AAAC-C269-B8F9-E3693D4AF22D}"/>
              </a:ext>
            </a:extLst>
          </p:cNvPr>
          <p:cNvSpPr/>
          <p:nvPr/>
        </p:nvSpPr>
        <p:spPr>
          <a:xfrm>
            <a:off x="1487488" y="2239963"/>
            <a:ext cx="10498137" cy="6937375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34826" name="ZoneTexte 9">
            <a:extLst>
              <a:ext uri="{FF2B5EF4-FFF2-40B4-BE49-F238E27FC236}">
                <a16:creationId xmlns:a16="http://schemas.microsoft.com/office/drawing/2014/main" id="{9F5270FF-BF47-688B-E07B-95FD8F2CDB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63" y="9383713"/>
            <a:ext cx="6477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8100" tIns="25400" rIns="38100" bIns="25400">
            <a:spAutoFit/>
          </a:bodyPr>
          <a:lstStyle/>
          <a:p>
            <a:pPr algn="ctr">
              <a:defRPr sz="1000" b="0">
                <a:solidFill>
                  <a:srgbClr val="666666"/>
                </a:solidFill>
                <a:latin typeface="Aptos"/>
              </a:defRPr>
            </a:pPr>
            <a:r>
              <a:t>7</a:t>
            </a:r>
            <a:endParaRPr lang="fr-FR"/>
          </a:p>
        </p:txBody>
      </p:sp>
      <p:sp>
        <p:nvSpPr>
          <p:cNvPr id="3" name="CustomShape 3">
            <a:extLst>
              <a:ext uri="{FF2B5EF4-FFF2-40B4-BE49-F238E27FC236}">
                <a16:creationId xmlns:a16="http://schemas.microsoft.com/office/drawing/2014/main" id="{12E9C871-6A79-1FCC-F143-29AB67A703E4}"/>
              </a:ext>
            </a:extLst>
          </p:cNvPr>
          <p:cNvSpPr/>
          <p:nvPr/>
        </p:nvSpPr>
        <p:spPr>
          <a:xfrm>
            <a:off x="-9216" y="8994775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38100" tIns="25400" rIns="38100" bIns="25400"/>
          <a:lstStyle/>
          <a:p>
            <a:pPr algn="ctr">
              <a:defRPr sz="1000" b="0">
                <a:solidFill>
                  <a:srgbClr val="666666"/>
                </a:solidFill>
                <a:latin typeface="Aptos"/>
              </a:defRPr>
            </a:pPr>
            <a:r>
              <a:t>7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7028E71-AC57-49D6-CBF4-DCFD67957E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86976" y="8333183"/>
            <a:ext cx="1343224" cy="1410891"/>
          </a:xfrm>
          <a:prstGeom prst="rect">
            <a:avLst/>
          </a:prstGeom>
        </p:spPr>
      </p:pic>
      <p:sp>
        <p:nvSpPr>
          <p:cNvPr id="34827" name="TextBox 34826"/>
          <p:cNvSpPr txBox="1"/>
          <p:nvPr/>
        </p:nvSpPr>
        <p:spPr>
          <a:xfrm>
            <a:off x="731520" y="2356520"/>
            <a:ext cx="5303520" cy="348813"/>
          </a:xfrm>
          <a:prstGeom prst="rect">
            <a:avLst/>
          </a:prstGeom>
          <a:noFill/>
          <a:ln>
            <a:noFill/>
          </a:ln>
        </p:spPr>
        <p:txBody>
          <a:bodyPr wrap="square" lIns="76200" tIns="50800" rIns="76200" bIns="50800">
            <a:spAutoFit/>
          </a:bodyPr>
          <a:lstStyle/>
          <a:p>
            <a:pPr>
              <a:defRPr sz="1500" b="1">
                <a:solidFill>
                  <a:srgbClr val="1F4E79"/>
                </a:solidFill>
                <a:latin typeface="Aptos"/>
              </a:defRPr>
            </a:pPr>
            <a:r>
              <a:rPr sz="1600" dirty="0" err="1">
                <a:latin typeface="+mj-lt"/>
              </a:rPr>
              <a:t>Chapitre</a:t>
            </a:r>
            <a:r>
              <a:rPr sz="1600" dirty="0">
                <a:latin typeface="+mj-lt"/>
              </a:rPr>
              <a:t> 011 – charges </a:t>
            </a:r>
            <a:r>
              <a:rPr sz="1600" dirty="0" err="1">
                <a:latin typeface="+mj-lt"/>
              </a:rPr>
              <a:t>générales</a:t>
            </a:r>
            <a:endParaRPr sz="1600" dirty="0">
              <a:latin typeface="+mj-lt"/>
            </a:endParaRPr>
          </a:p>
        </p:txBody>
      </p:sp>
      <p:sp>
        <p:nvSpPr>
          <p:cNvPr id="34828" name="TextBox 34827"/>
          <p:cNvSpPr txBox="1"/>
          <p:nvPr/>
        </p:nvSpPr>
        <p:spPr>
          <a:xfrm>
            <a:off x="731520" y="2740568"/>
            <a:ext cx="5303520" cy="1333698"/>
          </a:xfrm>
          <a:prstGeom prst="rect">
            <a:avLst/>
          </a:prstGeom>
          <a:noFill/>
          <a:ln>
            <a:noFill/>
          </a:ln>
        </p:spPr>
        <p:txBody>
          <a:bodyPr wrap="square" lIns="101600" tIns="25400" rIns="76200" bIns="25400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F1F1F"/>
                </a:solidFill>
                <a:latin typeface="Aptos"/>
              </a:defRPr>
            </a:pPr>
            <a:r>
              <a:rPr sz="1600" dirty="0">
                <a:solidFill>
                  <a:srgbClr val="002060"/>
                </a:solidFill>
                <a:latin typeface="+mj-lt"/>
              </a:rPr>
              <a:t>Progression de 40,2 k€, soit +19 % par rapport à 2024.</a:t>
            </a:r>
          </a:p>
          <a:p>
            <a:pPr>
              <a:spcAft>
                <a:spcPts val="200"/>
              </a:spcAft>
              <a:defRPr sz="1200">
                <a:solidFill>
                  <a:srgbClr val="1F1F1F"/>
                </a:solidFill>
                <a:latin typeface="Aptos"/>
              </a:defRPr>
            </a:pPr>
            <a:r>
              <a:rPr sz="1600" dirty="0">
                <a:solidFill>
                  <a:srgbClr val="002060"/>
                </a:solidFill>
                <a:latin typeface="+mj-lt"/>
              </a:rPr>
              <a:t>Portage de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repas</a:t>
            </a:r>
            <a:r>
              <a:rPr sz="1600" dirty="0">
                <a:solidFill>
                  <a:srgbClr val="002060"/>
                </a:solidFill>
                <a:latin typeface="+mj-lt"/>
              </a:rPr>
              <a:t> :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hausse</a:t>
            </a:r>
            <a:r>
              <a:rPr sz="1600" dirty="0">
                <a:solidFill>
                  <a:srgbClr val="002060"/>
                </a:solidFill>
                <a:latin typeface="+mj-lt"/>
              </a:rPr>
              <a:t> du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nombre</a:t>
            </a:r>
            <a:r>
              <a:rPr sz="1600" dirty="0">
                <a:solidFill>
                  <a:srgbClr val="002060"/>
                </a:solidFill>
                <a:latin typeface="+mj-lt"/>
              </a:rPr>
              <a:t> de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bénéficiaires</a:t>
            </a:r>
            <a:r>
              <a:rPr sz="1600" dirty="0">
                <a:solidFill>
                  <a:srgbClr val="002060"/>
                </a:solidFill>
                <a:latin typeface="+mj-lt"/>
              </a:rPr>
              <a:t> et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coût</a:t>
            </a:r>
            <a:r>
              <a:rPr sz="1600" dirty="0">
                <a:solidFill>
                  <a:srgbClr val="002060"/>
                </a:solidFill>
                <a:latin typeface="+mj-lt"/>
              </a:rPr>
              <a:t> de prestation supérieur.</a:t>
            </a:r>
          </a:p>
          <a:p>
            <a:pPr>
              <a:spcAft>
                <a:spcPts val="200"/>
              </a:spcAft>
              <a:defRPr sz="1200">
                <a:solidFill>
                  <a:srgbClr val="1F1F1F"/>
                </a:solidFill>
                <a:latin typeface="Aptos"/>
              </a:defRPr>
            </a:pPr>
            <a:r>
              <a:rPr sz="1600" dirty="0" err="1">
                <a:solidFill>
                  <a:srgbClr val="002060"/>
                </a:solidFill>
                <a:latin typeface="+mj-lt"/>
              </a:rPr>
              <a:t>Baisse</a:t>
            </a:r>
            <a:r>
              <a:rPr sz="1600" dirty="0">
                <a:solidFill>
                  <a:srgbClr val="002060"/>
                </a:solidFill>
                <a:latin typeface="+mj-lt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constatée</a:t>
            </a:r>
            <a:r>
              <a:rPr sz="1600" dirty="0">
                <a:solidFill>
                  <a:srgbClr val="002060"/>
                </a:solidFill>
                <a:latin typeface="+mj-lt"/>
              </a:rPr>
              <a:t> sur la location des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véhicules</a:t>
            </a:r>
            <a:r>
              <a:rPr sz="1600" dirty="0">
                <a:solidFill>
                  <a:srgbClr val="002060"/>
                </a:solidFill>
                <a:latin typeface="+mj-lt"/>
              </a:rPr>
              <a:t> de portage et sur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certaines</a:t>
            </a:r>
            <a:r>
              <a:rPr sz="1600" dirty="0">
                <a:solidFill>
                  <a:srgbClr val="002060"/>
                </a:solidFill>
                <a:latin typeface="+mj-lt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adhésions</a:t>
            </a:r>
            <a:r>
              <a:rPr sz="1600" dirty="0">
                <a:solidFill>
                  <a:srgbClr val="002060"/>
                </a:solidFill>
                <a:latin typeface="+mj-lt"/>
              </a:rPr>
              <a:t>.</a:t>
            </a:r>
          </a:p>
        </p:txBody>
      </p:sp>
      <p:sp>
        <p:nvSpPr>
          <p:cNvPr id="34829" name="TextBox 34828"/>
          <p:cNvSpPr txBox="1"/>
          <p:nvPr/>
        </p:nvSpPr>
        <p:spPr>
          <a:xfrm>
            <a:off x="6263640" y="2356520"/>
            <a:ext cx="5303520" cy="348813"/>
          </a:xfrm>
          <a:prstGeom prst="rect">
            <a:avLst/>
          </a:prstGeom>
          <a:noFill/>
          <a:ln>
            <a:noFill/>
          </a:ln>
        </p:spPr>
        <p:txBody>
          <a:bodyPr wrap="square" lIns="76200" tIns="50800" rIns="76200" bIns="50800">
            <a:spAutoFit/>
          </a:bodyPr>
          <a:lstStyle/>
          <a:p>
            <a:pPr>
              <a:defRPr sz="1500" b="1">
                <a:solidFill>
                  <a:srgbClr val="1F4E79"/>
                </a:solidFill>
                <a:latin typeface="Aptos"/>
              </a:defRPr>
            </a:pPr>
            <a:r>
              <a:rPr sz="1600" dirty="0" err="1">
                <a:latin typeface="+mj-lt"/>
              </a:rPr>
              <a:t>Chapitre</a:t>
            </a:r>
            <a:r>
              <a:rPr sz="1600" dirty="0">
                <a:latin typeface="+mj-lt"/>
              </a:rPr>
              <a:t> 012 – personnel</a:t>
            </a:r>
          </a:p>
        </p:txBody>
      </p:sp>
      <p:sp>
        <p:nvSpPr>
          <p:cNvPr id="34830" name="TextBox 34829"/>
          <p:cNvSpPr txBox="1"/>
          <p:nvPr/>
        </p:nvSpPr>
        <p:spPr>
          <a:xfrm>
            <a:off x="6263640" y="2740568"/>
            <a:ext cx="5303520" cy="841256"/>
          </a:xfrm>
          <a:prstGeom prst="rect">
            <a:avLst/>
          </a:prstGeom>
          <a:noFill/>
          <a:ln>
            <a:noFill/>
          </a:ln>
        </p:spPr>
        <p:txBody>
          <a:bodyPr wrap="square" lIns="101600" tIns="25400" rIns="76200" bIns="25400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F1F1F"/>
                </a:solidFill>
                <a:latin typeface="Aptos"/>
              </a:defRPr>
            </a:pPr>
            <a:r>
              <a:rPr sz="1600" dirty="0" err="1">
                <a:solidFill>
                  <a:srgbClr val="002060"/>
                </a:solidFill>
                <a:latin typeface="+mj-lt"/>
              </a:rPr>
              <a:t>Baisse</a:t>
            </a:r>
            <a:r>
              <a:rPr sz="1600" dirty="0">
                <a:solidFill>
                  <a:srgbClr val="002060"/>
                </a:solidFill>
                <a:latin typeface="+mj-lt"/>
              </a:rPr>
              <a:t> de 22,1 k€, soit -7,9 % par rapport à 2024.</a:t>
            </a:r>
          </a:p>
          <a:p>
            <a:pPr>
              <a:spcAft>
                <a:spcPts val="200"/>
              </a:spcAft>
              <a:defRPr sz="1200">
                <a:solidFill>
                  <a:srgbClr val="1F1F1F"/>
                </a:solidFill>
                <a:latin typeface="Aptos"/>
              </a:defRPr>
            </a:pPr>
            <a:r>
              <a:rPr sz="1600" dirty="0" err="1">
                <a:solidFill>
                  <a:srgbClr val="002060"/>
                </a:solidFill>
                <a:latin typeface="+mj-lt"/>
              </a:rPr>
              <a:t>Décalage</a:t>
            </a:r>
            <a:r>
              <a:rPr sz="1600" dirty="0">
                <a:solidFill>
                  <a:srgbClr val="002060"/>
                </a:solidFill>
                <a:latin typeface="+mj-lt"/>
              </a:rPr>
              <a:t> entre les sorties et les entrées de personnel.</a:t>
            </a:r>
          </a:p>
          <a:p>
            <a:pPr>
              <a:spcAft>
                <a:spcPts val="200"/>
              </a:spcAft>
              <a:defRPr sz="1200">
                <a:solidFill>
                  <a:srgbClr val="1F1F1F"/>
                </a:solidFill>
                <a:latin typeface="Aptos"/>
              </a:defRPr>
            </a:pPr>
            <a:r>
              <a:rPr sz="1600" dirty="0" err="1">
                <a:solidFill>
                  <a:srgbClr val="002060"/>
                </a:solidFill>
                <a:latin typeface="+mj-lt"/>
              </a:rPr>
              <a:t>Postes</a:t>
            </a:r>
            <a:r>
              <a:rPr sz="1600" dirty="0">
                <a:solidFill>
                  <a:srgbClr val="002060"/>
                </a:solidFill>
                <a:latin typeface="+mj-lt"/>
              </a:rPr>
              <a:t> non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pourvus</a:t>
            </a:r>
            <a:r>
              <a:rPr sz="1600" dirty="0">
                <a:solidFill>
                  <a:srgbClr val="002060"/>
                </a:solidFill>
                <a:latin typeface="+mj-lt"/>
              </a:rPr>
              <a:t> et suppression du poste de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livreur</a:t>
            </a:r>
            <a:r>
              <a:rPr sz="1600" dirty="0">
                <a:solidFill>
                  <a:srgbClr val="002060"/>
                </a:solidFill>
                <a:latin typeface="+mj-lt"/>
              </a:rPr>
              <a:t>.</a:t>
            </a:r>
          </a:p>
        </p:txBody>
      </p:sp>
      <p:sp>
        <p:nvSpPr>
          <p:cNvPr id="34831" name="TextBox 34830"/>
          <p:cNvSpPr txBox="1"/>
          <p:nvPr/>
        </p:nvSpPr>
        <p:spPr>
          <a:xfrm>
            <a:off x="731520" y="4733960"/>
            <a:ext cx="5303520" cy="348813"/>
          </a:xfrm>
          <a:prstGeom prst="rect">
            <a:avLst/>
          </a:prstGeom>
          <a:noFill/>
          <a:ln>
            <a:noFill/>
          </a:ln>
        </p:spPr>
        <p:txBody>
          <a:bodyPr wrap="square" lIns="76200" tIns="50800" rIns="76200" bIns="50800">
            <a:spAutoFit/>
          </a:bodyPr>
          <a:lstStyle/>
          <a:p>
            <a:pPr>
              <a:defRPr sz="1500" b="1">
                <a:solidFill>
                  <a:srgbClr val="1F4E79"/>
                </a:solidFill>
                <a:latin typeface="Aptos"/>
              </a:defRPr>
            </a:pPr>
            <a:r>
              <a:rPr sz="1600" dirty="0" err="1">
                <a:latin typeface="+mj-lt"/>
              </a:rPr>
              <a:t>Chapitre</a:t>
            </a:r>
            <a:r>
              <a:rPr sz="1600" dirty="0">
                <a:latin typeface="+mj-lt"/>
              </a:rPr>
              <a:t> 65 – aides et gestion courante</a:t>
            </a:r>
          </a:p>
        </p:txBody>
      </p:sp>
      <p:sp>
        <p:nvSpPr>
          <p:cNvPr id="34832" name="TextBox 34831"/>
          <p:cNvSpPr txBox="1"/>
          <p:nvPr/>
        </p:nvSpPr>
        <p:spPr>
          <a:xfrm>
            <a:off x="731520" y="5118008"/>
            <a:ext cx="5303520" cy="1579920"/>
          </a:xfrm>
          <a:prstGeom prst="rect">
            <a:avLst/>
          </a:prstGeom>
          <a:noFill/>
          <a:ln>
            <a:noFill/>
          </a:ln>
        </p:spPr>
        <p:txBody>
          <a:bodyPr wrap="square" lIns="101600" tIns="25400" rIns="76200" bIns="25400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F1F1F"/>
                </a:solidFill>
                <a:latin typeface="Aptos"/>
              </a:defRPr>
            </a:pPr>
            <a:r>
              <a:rPr sz="1600" dirty="0" err="1">
                <a:solidFill>
                  <a:srgbClr val="002060"/>
                </a:solidFill>
                <a:latin typeface="+mj-lt"/>
              </a:rPr>
              <a:t>Hausse</a:t>
            </a:r>
            <a:r>
              <a:rPr sz="1600" dirty="0">
                <a:solidFill>
                  <a:srgbClr val="002060"/>
                </a:solidFill>
                <a:latin typeface="+mj-lt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théorique</a:t>
            </a:r>
            <a:r>
              <a:rPr sz="1600" dirty="0">
                <a:solidFill>
                  <a:srgbClr val="002060"/>
                </a:solidFill>
                <a:latin typeface="+mj-lt"/>
              </a:rPr>
              <a:t> de 87 k€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liée</a:t>
            </a:r>
            <a:r>
              <a:rPr sz="1600" dirty="0">
                <a:solidFill>
                  <a:srgbClr val="002060"/>
                </a:solidFill>
                <a:latin typeface="+mj-lt"/>
              </a:rPr>
              <a:t> à la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neutralisation</a:t>
            </a:r>
            <a:r>
              <a:rPr sz="1600" dirty="0">
                <a:solidFill>
                  <a:srgbClr val="002060"/>
                </a:solidFill>
                <a:latin typeface="+mj-lt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d’une</a:t>
            </a:r>
            <a:r>
              <a:rPr sz="1600" dirty="0">
                <a:solidFill>
                  <a:srgbClr val="002060"/>
                </a:solidFill>
                <a:latin typeface="+mj-lt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recette</a:t>
            </a:r>
            <a:r>
              <a:rPr sz="1600" dirty="0">
                <a:solidFill>
                  <a:srgbClr val="002060"/>
                </a:solidFill>
                <a:latin typeface="+mj-lt"/>
              </a:rPr>
              <a:t> 2024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en</a:t>
            </a:r>
            <a:r>
              <a:rPr sz="1600" dirty="0">
                <a:solidFill>
                  <a:srgbClr val="002060"/>
                </a:solidFill>
                <a:latin typeface="+mj-lt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doublon</a:t>
            </a:r>
            <a:r>
              <a:rPr sz="1600" dirty="0">
                <a:solidFill>
                  <a:srgbClr val="002060"/>
                </a:solidFill>
                <a:latin typeface="+mj-lt"/>
              </a:rPr>
              <a:t>.</a:t>
            </a:r>
          </a:p>
          <a:p>
            <a:pPr>
              <a:spcAft>
                <a:spcPts val="200"/>
              </a:spcAft>
              <a:defRPr sz="1200">
                <a:solidFill>
                  <a:srgbClr val="1F1F1F"/>
                </a:solidFill>
                <a:latin typeface="Aptos"/>
              </a:defRPr>
            </a:pPr>
            <a:r>
              <a:rPr sz="1600" dirty="0">
                <a:solidFill>
                  <a:srgbClr val="002060"/>
                </a:solidFill>
                <a:latin typeface="+mj-lt"/>
              </a:rPr>
              <a:t>Développement des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accompagnements</a:t>
            </a:r>
            <a:r>
              <a:rPr sz="1600" dirty="0">
                <a:solidFill>
                  <a:srgbClr val="002060"/>
                </a:solidFill>
                <a:latin typeface="+mj-lt"/>
              </a:rPr>
              <a:t> du CCAS et de la commission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d’entraide</a:t>
            </a:r>
            <a:r>
              <a:rPr sz="1600" dirty="0">
                <a:solidFill>
                  <a:srgbClr val="002060"/>
                </a:solidFill>
                <a:latin typeface="+mj-lt"/>
              </a:rPr>
              <a:t>.</a:t>
            </a:r>
          </a:p>
          <a:p>
            <a:pPr>
              <a:spcAft>
                <a:spcPts val="200"/>
              </a:spcAft>
              <a:defRPr sz="1200">
                <a:solidFill>
                  <a:srgbClr val="1F1F1F"/>
                </a:solidFill>
                <a:latin typeface="Aptos"/>
              </a:defRPr>
            </a:pPr>
            <a:r>
              <a:rPr sz="1600" dirty="0">
                <a:solidFill>
                  <a:srgbClr val="002060"/>
                </a:solidFill>
                <a:latin typeface="+mj-lt"/>
              </a:rPr>
              <a:t>Aides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d’urgence</a:t>
            </a:r>
            <a:r>
              <a:rPr sz="1600" dirty="0">
                <a:solidFill>
                  <a:srgbClr val="002060"/>
                </a:solidFill>
                <a:latin typeface="+mj-lt"/>
              </a:rPr>
              <a:t> : 58 accords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en</a:t>
            </a:r>
            <a:r>
              <a:rPr sz="1600" dirty="0">
                <a:solidFill>
                  <a:srgbClr val="002060"/>
                </a:solidFill>
                <a:latin typeface="+mj-lt"/>
              </a:rPr>
              <a:t> 2025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contre</a:t>
            </a:r>
            <a:r>
              <a:rPr sz="1600" dirty="0">
                <a:solidFill>
                  <a:srgbClr val="002060"/>
                </a:solidFill>
                <a:latin typeface="+mj-lt"/>
              </a:rPr>
              <a:t> 38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en</a:t>
            </a:r>
            <a:r>
              <a:rPr sz="1600" dirty="0">
                <a:solidFill>
                  <a:srgbClr val="002060"/>
                </a:solidFill>
                <a:latin typeface="+mj-lt"/>
              </a:rPr>
              <a:t> 2024.</a:t>
            </a:r>
          </a:p>
        </p:txBody>
      </p:sp>
      <p:sp>
        <p:nvSpPr>
          <p:cNvPr id="34833" name="TextBox 34832"/>
          <p:cNvSpPr txBox="1"/>
          <p:nvPr/>
        </p:nvSpPr>
        <p:spPr>
          <a:xfrm>
            <a:off x="6263640" y="4733960"/>
            <a:ext cx="5303520" cy="348813"/>
          </a:xfrm>
          <a:prstGeom prst="rect">
            <a:avLst/>
          </a:prstGeom>
          <a:noFill/>
          <a:ln>
            <a:noFill/>
          </a:ln>
        </p:spPr>
        <p:txBody>
          <a:bodyPr wrap="square" lIns="76200" tIns="50800" rIns="76200" bIns="50800">
            <a:spAutoFit/>
          </a:bodyPr>
          <a:lstStyle/>
          <a:p>
            <a:pPr>
              <a:defRPr sz="1500" b="1">
                <a:solidFill>
                  <a:srgbClr val="1F4E79"/>
                </a:solidFill>
                <a:latin typeface="Aptos"/>
              </a:defRPr>
            </a:pPr>
            <a:r>
              <a:rPr sz="1600" dirty="0" err="1">
                <a:latin typeface="+mj-lt"/>
              </a:rPr>
              <a:t>Autres</a:t>
            </a:r>
            <a:r>
              <a:rPr sz="1600" dirty="0">
                <a:latin typeface="+mj-lt"/>
              </a:rPr>
              <a:t> </a:t>
            </a:r>
            <a:r>
              <a:rPr sz="1600" dirty="0" err="1">
                <a:latin typeface="+mj-lt"/>
              </a:rPr>
              <a:t>chapitres</a:t>
            </a:r>
            <a:endParaRPr sz="1600" dirty="0">
              <a:latin typeface="+mj-lt"/>
            </a:endParaRPr>
          </a:p>
        </p:txBody>
      </p:sp>
      <p:sp>
        <p:nvSpPr>
          <p:cNvPr id="34834" name="TextBox 34833"/>
          <p:cNvSpPr txBox="1"/>
          <p:nvPr/>
        </p:nvSpPr>
        <p:spPr>
          <a:xfrm>
            <a:off x="6263640" y="5118008"/>
            <a:ext cx="5303520" cy="1087477"/>
          </a:xfrm>
          <a:prstGeom prst="rect">
            <a:avLst/>
          </a:prstGeom>
          <a:noFill/>
          <a:ln>
            <a:noFill/>
          </a:ln>
        </p:spPr>
        <p:txBody>
          <a:bodyPr wrap="square" lIns="101600" tIns="25400" rIns="76200" bIns="25400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F1F1F"/>
                </a:solidFill>
                <a:latin typeface="Aptos"/>
              </a:defRPr>
            </a:pPr>
            <a:r>
              <a:rPr sz="1600" dirty="0">
                <a:solidFill>
                  <a:srgbClr val="002060"/>
                </a:solidFill>
                <a:latin typeface="+mj-lt"/>
              </a:rPr>
              <a:t>042 :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baisse</a:t>
            </a:r>
            <a:r>
              <a:rPr sz="1600" dirty="0">
                <a:solidFill>
                  <a:srgbClr val="002060"/>
                </a:solidFill>
                <a:latin typeface="+mj-lt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liée</a:t>
            </a:r>
            <a:r>
              <a:rPr sz="1600" dirty="0">
                <a:solidFill>
                  <a:srgbClr val="002060"/>
                </a:solidFill>
                <a:latin typeface="+mj-lt"/>
              </a:rPr>
              <a:t> à la fin de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certains</a:t>
            </a:r>
            <a:r>
              <a:rPr sz="1600" dirty="0">
                <a:solidFill>
                  <a:srgbClr val="002060"/>
                </a:solidFill>
                <a:latin typeface="+mj-lt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amortissements</a:t>
            </a:r>
            <a:r>
              <a:rPr sz="1600" dirty="0">
                <a:solidFill>
                  <a:srgbClr val="002060"/>
                </a:solidFill>
                <a:latin typeface="+mj-lt"/>
              </a:rPr>
              <a:t>.</a:t>
            </a:r>
          </a:p>
          <a:p>
            <a:pPr>
              <a:spcAft>
                <a:spcPts val="200"/>
              </a:spcAft>
              <a:defRPr sz="1200">
                <a:solidFill>
                  <a:srgbClr val="1F1F1F"/>
                </a:solidFill>
                <a:latin typeface="Aptos"/>
              </a:defRPr>
            </a:pPr>
            <a:r>
              <a:rPr sz="1600" dirty="0">
                <a:solidFill>
                  <a:srgbClr val="002060"/>
                </a:solidFill>
                <a:latin typeface="+mj-lt"/>
              </a:rPr>
              <a:t>67 : pas de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dépense</a:t>
            </a:r>
            <a:r>
              <a:rPr sz="1600" dirty="0">
                <a:solidFill>
                  <a:srgbClr val="002060"/>
                </a:solidFill>
                <a:latin typeface="+mj-lt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exceptionnelle</a:t>
            </a:r>
            <a:r>
              <a:rPr sz="1600" dirty="0">
                <a:solidFill>
                  <a:srgbClr val="002060"/>
                </a:solidFill>
                <a:latin typeface="+mj-lt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en</a:t>
            </a:r>
            <a:r>
              <a:rPr sz="1600" dirty="0">
                <a:solidFill>
                  <a:srgbClr val="002060"/>
                </a:solidFill>
                <a:latin typeface="+mj-lt"/>
              </a:rPr>
              <a:t> 2025.</a:t>
            </a:r>
          </a:p>
          <a:p>
            <a:pPr>
              <a:spcAft>
                <a:spcPts val="200"/>
              </a:spcAft>
              <a:defRPr sz="1200">
                <a:solidFill>
                  <a:srgbClr val="1F1F1F"/>
                </a:solidFill>
                <a:latin typeface="Aptos"/>
              </a:defRPr>
            </a:pPr>
            <a:r>
              <a:rPr sz="1600" dirty="0">
                <a:solidFill>
                  <a:srgbClr val="002060"/>
                </a:solidFill>
                <a:latin typeface="+mj-lt"/>
              </a:rPr>
              <a:t>68 : provisions pour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créances</a:t>
            </a:r>
            <a:r>
              <a:rPr sz="1600" dirty="0">
                <a:solidFill>
                  <a:srgbClr val="002060"/>
                </a:solidFill>
                <a:latin typeface="+mj-lt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douteuses</a:t>
            </a:r>
            <a:r>
              <a:rPr sz="1600" dirty="0">
                <a:solidFill>
                  <a:srgbClr val="002060"/>
                </a:solidFill>
                <a:latin typeface="+mj-lt"/>
              </a:rPr>
              <a:t> à hauteur de 2,0 k€.</a:t>
            </a:r>
          </a:p>
        </p:txBody>
      </p:sp>
    </p:spTree>
    <p:extLst>
      <p:ext uri="{BB962C8B-B14F-4D97-AF65-F5344CB8AC3E}">
        <p14:creationId xmlns:p14="http://schemas.microsoft.com/office/powerpoint/2010/main" val="2849588355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Ly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26450" y="0"/>
            <a:ext cx="4591050" cy="9748838"/>
          </a:xfrm>
          <a:prstGeom prst="rect">
            <a:avLst/>
          </a:prstGeom>
          <a:noFill/>
          <a:ln w="12600">
            <a:noFill/>
            <a:miter lim="800000"/>
            <a:headEnd/>
            <a:tailEnd/>
          </a:ln>
        </p:spPr>
      </p:pic>
      <p:sp>
        <p:nvSpPr>
          <p:cNvPr id="147" name="CustomShape 1"/>
          <p:cNvSpPr/>
          <p:nvPr/>
        </p:nvSpPr>
        <p:spPr>
          <a:xfrm>
            <a:off x="-1588" y="0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50" name="CustomShape 3"/>
          <p:cNvSpPr/>
          <p:nvPr/>
        </p:nvSpPr>
        <p:spPr>
          <a:xfrm>
            <a:off x="350838" y="65088"/>
            <a:ext cx="6943650" cy="62865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38100" tIns="25400" rIns="38100" bIns="254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F4E79"/>
                </a:solidFill>
                <a:latin typeface="Aptos"/>
              </a:defRPr>
            </a:pPr>
            <a:r>
              <a:rPr sz="2800" dirty="0">
                <a:solidFill>
                  <a:schemeClr val="bg1"/>
                </a:solidFill>
              </a:rPr>
              <a:t>Les </a:t>
            </a:r>
            <a:r>
              <a:rPr sz="2800" dirty="0" err="1">
                <a:solidFill>
                  <a:schemeClr val="bg1"/>
                </a:solidFill>
              </a:rPr>
              <a:t>recettes</a:t>
            </a:r>
            <a:r>
              <a:rPr sz="2800" dirty="0">
                <a:solidFill>
                  <a:schemeClr val="bg1"/>
                </a:solidFill>
              </a:rPr>
              <a:t> de </a:t>
            </a:r>
            <a:r>
              <a:rPr sz="2800" dirty="0" err="1">
                <a:solidFill>
                  <a:schemeClr val="bg1"/>
                </a:solidFill>
              </a:rPr>
              <a:t>fonctionnement</a:t>
            </a:r>
            <a:endParaRPr lang="fr-FR" sz="3200" b="1" spc="-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2" name="CustomShape 5"/>
          <p:cNvSpPr/>
          <p:nvPr/>
        </p:nvSpPr>
        <p:spPr>
          <a:xfrm>
            <a:off x="1487488" y="2239963"/>
            <a:ext cx="10498137" cy="6937375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35850" name="ZoneTexte 11"/>
          <p:cNvSpPr txBox="1">
            <a:spLocks noChangeArrowheads="1"/>
          </p:cNvSpPr>
          <p:nvPr/>
        </p:nvSpPr>
        <p:spPr bwMode="auto">
          <a:xfrm>
            <a:off x="93663" y="9383713"/>
            <a:ext cx="6477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8100" tIns="25400" rIns="38100" bIns="25400">
            <a:spAutoFit/>
          </a:bodyPr>
          <a:lstStyle/>
          <a:p>
            <a:pPr algn="ctr">
              <a:defRPr sz="1000" b="0">
                <a:solidFill>
                  <a:srgbClr val="666666"/>
                </a:solidFill>
                <a:latin typeface="Aptos"/>
              </a:defRPr>
            </a:pPr>
            <a:r>
              <a:t>8</a:t>
            </a:r>
            <a:endParaRPr lang="fr-FR"/>
          </a:p>
        </p:txBody>
      </p:sp>
      <p:sp>
        <p:nvSpPr>
          <p:cNvPr id="3" name="CustomShape 3">
            <a:extLst>
              <a:ext uri="{FF2B5EF4-FFF2-40B4-BE49-F238E27FC236}">
                <a16:creationId xmlns:a16="http://schemas.microsoft.com/office/drawing/2014/main" id="{174A1647-1F9F-921D-2B7F-737DE93297FD}"/>
              </a:ext>
            </a:extLst>
          </p:cNvPr>
          <p:cNvSpPr/>
          <p:nvPr/>
        </p:nvSpPr>
        <p:spPr>
          <a:xfrm>
            <a:off x="-9216" y="8994775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38100" tIns="25400" rIns="38100" bIns="25400"/>
          <a:lstStyle/>
          <a:p>
            <a:pPr algn="ctr">
              <a:defRPr sz="1000" b="0">
                <a:solidFill>
                  <a:srgbClr val="666666"/>
                </a:solidFill>
                <a:latin typeface="Aptos"/>
              </a:defRPr>
            </a:pPr>
            <a:r>
              <a:t>8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22CC0F6-F940-6243-F944-F148D54C27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86976" y="8333183"/>
            <a:ext cx="1343224" cy="1410891"/>
          </a:xfrm>
          <a:prstGeom prst="rect">
            <a:avLst/>
          </a:prstGeom>
        </p:spPr>
      </p:pic>
      <p:graphicFrame>
        <p:nvGraphicFramePr>
          <p:cNvPr id="35851" name="Table 358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9523677"/>
              </p:ext>
            </p:extLst>
          </p:nvPr>
        </p:nvGraphicFramePr>
        <p:xfrm>
          <a:off x="350838" y="808856"/>
          <a:ext cx="11912202" cy="3352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3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43840"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dirty="0" err="1"/>
                        <a:t>Chapitre</a:t>
                      </a:r>
                      <a:endParaRPr sz="2000" dirty="0"/>
                    </a:p>
                  </a:txBody>
                  <a:tcPr marL="38100" marR="38100" marT="25400" marB="25400"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dirty="0"/>
                        <a:t>2024</a:t>
                      </a:r>
                    </a:p>
                  </a:txBody>
                  <a:tcPr marL="38100" marR="38100" marT="25400" marB="25400"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dirty="0"/>
                        <a:t>2025</a:t>
                      </a:r>
                    </a:p>
                  </a:txBody>
                  <a:tcPr marL="38100" marR="38100" marT="25400" marB="25400"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/>
                        <a:t>Écart %</a:t>
                      </a:r>
                    </a:p>
                  </a:txBody>
                  <a:tcPr marL="38100" marR="38100" marT="25400" marB="25400"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dirty="0" err="1"/>
                        <a:t>Écart</a:t>
                      </a:r>
                      <a:r>
                        <a:rPr sz="2000" dirty="0"/>
                        <a:t> €</a:t>
                      </a:r>
                    </a:p>
                  </a:txBody>
                  <a:tcPr marL="38100" marR="38100" marT="25400" marB="25400"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algn="r">
                        <a:defRPr sz="1000" b="1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dirty="0"/>
                        <a:t>013 </a:t>
                      </a:r>
                      <a:r>
                        <a:rPr sz="2000" dirty="0" err="1"/>
                        <a:t>Atténuations</a:t>
                      </a:r>
                      <a:r>
                        <a:rPr sz="2000" dirty="0"/>
                        <a:t> de charges</a:t>
                      </a:r>
                      <a:endParaRPr lang="fr-FR" sz="2000" dirty="0"/>
                    </a:p>
                    <a:p>
                      <a:pPr algn="r">
                        <a:defRPr sz="1000" b="1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endParaRPr sz="2000" dirty="0"/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dirty="0"/>
                        <a:t>18 759 €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/>
                        <a:t>27 453 €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dirty="0"/>
                        <a:t>+46,3 %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/>
                        <a:t>+8 694 €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algn="r">
                        <a:defRPr sz="1000" b="1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dirty="0"/>
                        <a:t>70 </a:t>
                      </a:r>
                      <a:r>
                        <a:rPr sz="2000" dirty="0" err="1"/>
                        <a:t>Produits</a:t>
                      </a:r>
                      <a:r>
                        <a:rPr sz="2000" dirty="0"/>
                        <a:t> des services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dirty="0"/>
                        <a:t>110 132 €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dirty="0"/>
                        <a:t>179 354 €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/>
                        <a:t>+62,9 %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/>
                        <a:t>+69 222 €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algn="r">
                        <a:defRPr sz="1000" b="1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endParaRPr lang="fr-FR" sz="2000" dirty="0"/>
                    </a:p>
                    <a:p>
                      <a:pPr algn="r">
                        <a:defRPr sz="1000" b="1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dirty="0"/>
                        <a:t>74 </a:t>
                      </a:r>
                      <a:r>
                        <a:rPr sz="2000" dirty="0" err="1"/>
                        <a:t>Dotations</a:t>
                      </a:r>
                      <a:r>
                        <a:rPr sz="2000" dirty="0"/>
                        <a:t> et participations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endParaRPr lang="fr-FR" sz="2000" dirty="0"/>
                    </a:p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dirty="0"/>
                        <a:t>612 584 €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endParaRPr lang="fr-FR" sz="2000" dirty="0"/>
                    </a:p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dirty="0"/>
                        <a:t>412 998 €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endParaRPr lang="fr-FR" sz="2000" dirty="0"/>
                    </a:p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dirty="0"/>
                        <a:t>-32,6 %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endParaRPr lang="fr-FR" sz="2000" dirty="0"/>
                    </a:p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dirty="0"/>
                        <a:t>-199 586 €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algn="r">
                        <a:defRPr sz="1000" b="1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endParaRPr lang="fr-FR" sz="2000" dirty="0"/>
                    </a:p>
                    <a:p>
                      <a:pPr algn="r">
                        <a:defRPr sz="1000" b="1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dirty="0"/>
                        <a:t>75 </a:t>
                      </a:r>
                      <a:r>
                        <a:rPr sz="2000" dirty="0" err="1"/>
                        <a:t>Autres</a:t>
                      </a:r>
                      <a:r>
                        <a:rPr sz="2000" dirty="0"/>
                        <a:t> </a:t>
                      </a:r>
                      <a:r>
                        <a:rPr sz="2000" dirty="0" err="1"/>
                        <a:t>produits</a:t>
                      </a:r>
                      <a:r>
                        <a:rPr sz="2000" dirty="0"/>
                        <a:t> de gestion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endParaRPr lang="fr-FR" sz="2000" dirty="0"/>
                    </a:p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dirty="0"/>
                        <a:t>10 053 €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endParaRPr lang="fr-FR" sz="2000" dirty="0"/>
                    </a:p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dirty="0"/>
                        <a:t>6 874 €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endParaRPr lang="fr-FR" sz="2000" dirty="0"/>
                    </a:p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dirty="0"/>
                        <a:t>-31,6 %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endParaRPr lang="fr-FR" sz="2000" dirty="0"/>
                    </a:p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dirty="0"/>
                        <a:t>-3 179 €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algn="r">
                        <a:defRPr sz="1000" b="1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endParaRPr lang="fr-FR" sz="2000" b="1" dirty="0"/>
                    </a:p>
                    <a:p>
                      <a:pPr algn="r">
                        <a:defRPr sz="1000" b="1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b="1" dirty="0"/>
                        <a:t>Total </a:t>
                      </a:r>
                      <a:r>
                        <a:rPr sz="2000" b="1" dirty="0" err="1"/>
                        <a:t>recettes</a:t>
                      </a:r>
                      <a:r>
                        <a:rPr sz="2000" b="1" dirty="0"/>
                        <a:t> de </a:t>
                      </a:r>
                      <a:r>
                        <a:rPr sz="2000" b="1" dirty="0" err="1"/>
                        <a:t>fonctionnement</a:t>
                      </a:r>
                      <a:endParaRPr sz="2000" b="1" dirty="0"/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endParaRPr lang="fr-FR" sz="2000" b="1" dirty="0"/>
                    </a:p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b="1" dirty="0"/>
                        <a:t>751 528 €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endParaRPr lang="fr-FR" sz="2000" b="1" dirty="0"/>
                    </a:p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b="1" dirty="0"/>
                        <a:t>626 678 €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endParaRPr lang="fr-FR" sz="2000" b="1" dirty="0"/>
                    </a:p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b="1" dirty="0"/>
                        <a:t>-16,6 %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endParaRPr lang="fr-FR" sz="2000" b="1" dirty="0"/>
                    </a:p>
                    <a:p>
                      <a:pPr algn="r">
                        <a:defRPr sz="1000" b="0">
                          <a:solidFill>
                            <a:srgbClr val="1F1F1F"/>
                          </a:solidFill>
                          <a:latin typeface="Aptos"/>
                        </a:defRPr>
                      </a:pPr>
                      <a:r>
                        <a:rPr sz="2000" b="1" dirty="0"/>
                        <a:t>-124 849 €</a:t>
                      </a:r>
                    </a:p>
                  </a:txBody>
                  <a:tcPr marL="38100" marR="38100" marT="25400" marB="254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5852" name="TextBox 35851"/>
          <p:cNvSpPr txBox="1"/>
          <p:nvPr/>
        </p:nvSpPr>
        <p:spPr>
          <a:xfrm>
            <a:off x="777240" y="5679334"/>
            <a:ext cx="5303520" cy="348813"/>
          </a:xfrm>
          <a:prstGeom prst="rect">
            <a:avLst/>
          </a:prstGeom>
          <a:noFill/>
          <a:ln>
            <a:noFill/>
          </a:ln>
        </p:spPr>
        <p:txBody>
          <a:bodyPr wrap="square" lIns="76200" tIns="50800" rIns="76200" bIns="50800">
            <a:spAutoFit/>
          </a:bodyPr>
          <a:lstStyle/>
          <a:p>
            <a:pPr>
              <a:defRPr sz="1500" b="1">
                <a:solidFill>
                  <a:srgbClr val="1F4E79"/>
                </a:solidFill>
                <a:latin typeface="Aptos"/>
              </a:defRPr>
            </a:pPr>
            <a:r>
              <a:rPr sz="1600" dirty="0" err="1">
                <a:latin typeface="+mj-lt"/>
              </a:rPr>
              <a:t>Recettes</a:t>
            </a:r>
            <a:r>
              <a:rPr sz="1600" dirty="0">
                <a:latin typeface="+mj-lt"/>
              </a:rPr>
              <a:t> </a:t>
            </a:r>
            <a:r>
              <a:rPr sz="1600" dirty="0" err="1">
                <a:latin typeface="+mj-lt"/>
              </a:rPr>
              <a:t>en</a:t>
            </a:r>
            <a:r>
              <a:rPr sz="1600" dirty="0">
                <a:latin typeface="+mj-lt"/>
              </a:rPr>
              <a:t> </a:t>
            </a:r>
            <a:r>
              <a:rPr sz="1600" dirty="0" err="1">
                <a:latin typeface="+mj-lt"/>
              </a:rPr>
              <a:t>hausse</a:t>
            </a:r>
            <a:endParaRPr sz="1600" dirty="0">
              <a:latin typeface="+mj-lt"/>
            </a:endParaRPr>
          </a:p>
        </p:txBody>
      </p:sp>
      <p:sp>
        <p:nvSpPr>
          <p:cNvPr id="35853" name="TextBox 35852"/>
          <p:cNvSpPr txBox="1"/>
          <p:nvPr/>
        </p:nvSpPr>
        <p:spPr>
          <a:xfrm>
            <a:off x="777240" y="6063382"/>
            <a:ext cx="5303520" cy="1851789"/>
          </a:xfrm>
          <a:prstGeom prst="rect">
            <a:avLst/>
          </a:prstGeom>
          <a:noFill/>
          <a:ln>
            <a:noFill/>
          </a:ln>
        </p:spPr>
        <p:txBody>
          <a:bodyPr wrap="square" lIns="101600" tIns="25400" rIns="76200" bIns="25400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F1F1F"/>
                </a:solidFill>
                <a:latin typeface="Aptos"/>
              </a:defRPr>
            </a:pPr>
            <a:endParaRPr lang="fr-FR" sz="1600" dirty="0">
              <a:solidFill>
                <a:srgbClr val="002060"/>
              </a:solidFill>
              <a:latin typeface="+mj-lt"/>
            </a:endParaRPr>
          </a:p>
          <a:p>
            <a:pPr>
              <a:spcAft>
                <a:spcPts val="200"/>
              </a:spcAft>
              <a:defRPr sz="1200">
                <a:solidFill>
                  <a:srgbClr val="1F1F1F"/>
                </a:solidFill>
                <a:latin typeface="Aptos"/>
              </a:defRPr>
            </a:pPr>
            <a:r>
              <a:rPr sz="1600" dirty="0">
                <a:solidFill>
                  <a:srgbClr val="002060"/>
                </a:solidFill>
                <a:latin typeface="+mj-lt"/>
              </a:rPr>
              <a:t>013 :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remboursements</a:t>
            </a:r>
            <a:r>
              <a:rPr sz="1600" dirty="0">
                <a:solidFill>
                  <a:srgbClr val="002060"/>
                </a:solidFill>
                <a:latin typeface="+mj-lt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d’assurance</a:t>
            </a:r>
            <a:r>
              <a:rPr sz="1600" dirty="0">
                <a:solidFill>
                  <a:srgbClr val="002060"/>
                </a:solidFill>
                <a:latin typeface="+mj-lt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statutaire</a:t>
            </a:r>
            <a:r>
              <a:rPr sz="1600" dirty="0">
                <a:solidFill>
                  <a:srgbClr val="002060"/>
                </a:solidFill>
                <a:latin typeface="+mj-lt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en</a:t>
            </a:r>
            <a:r>
              <a:rPr sz="1600" dirty="0">
                <a:solidFill>
                  <a:srgbClr val="002060"/>
                </a:solidFill>
                <a:latin typeface="+mj-lt"/>
              </a:rPr>
              <a:t> progression.</a:t>
            </a:r>
            <a:endParaRPr lang="fr-FR" sz="1600" dirty="0">
              <a:solidFill>
                <a:srgbClr val="002060"/>
              </a:solidFill>
              <a:latin typeface="+mj-lt"/>
            </a:endParaRPr>
          </a:p>
          <a:p>
            <a:pPr>
              <a:spcAft>
                <a:spcPts val="200"/>
              </a:spcAft>
              <a:defRPr sz="1200">
                <a:solidFill>
                  <a:srgbClr val="1F1F1F"/>
                </a:solidFill>
                <a:latin typeface="Aptos"/>
              </a:defRPr>
            </a:pPr>
            <a:endParaRPr sz="1600" dirty="0">
              <a:solidFill>
                <a:srgbClr val="002060"/>
              </a:solidFill>
              <a:latin typeface="+mj-lt"/>
            </a:endParaRPr>
          </a:p>
          <a:p>
            <a:pPr>
              <a:spcAft>
                <a:spcPts val="200"/>
              </a:spcAft>
              <a:defRPr sz="1200">
                <a:solidFill>
                  <a:srgbClr val="1F1F1F"/>
                </a:solidFill>
                <a:latin typeface="Aptos"/>
              </a:defRPr>
            </a:pPr>
            <a:r>
              <a:rPr sz="1600" dirty="0">
                <a:solidFill>
                  <a:srgbClr val="002060"/>
                </a:solidFill>
                <a:latin typeface="+mj-lt"/>
              </a:rPr>
              <a:t>70 :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hausse</a:t>
            </a:r>
            <a:r>
              <a:rPr sz="1600" dirty="0">
                <a:solidFill>
                  <a:srgbClr val="002060"/>
                </a:solidFill>
                <a:latin typeface="+mj-lt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portée</a:t>
            </a:r>
            <a:r>
              <a:rPr sz="1600" dirty="0">
                <a:solidFill>
                  <a:srgbClr val="002060"/>
                </a:solidFill>
                <a:latin typeface="+mj-lt"/>
              </a:rPr>
              <a:t> par le portage de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repas</a:t>
            </a:r>
            <a:r>
              <a:rPr lang="fr-FR" sz="1600" dirty="0">
                <a:solidFill>
                  <a:srgbClr val="002060"/>
                </a:solidFill>
                <a:latin typeface="+mj-lt"/>
              </a:rPr>
              <a:t>. Di</a:t>
            </a:r>
            <a:r>
              <a:rPr sz="1600" dirty="0">
                <a:solidFill>
                  <a:srgbClr val="002060"/>
                </a:solidFill>
                <a:latin typeface="+mj-lt"/>
              </a:rPr>
              <a:t>versification des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formules</a:t>
            </a:r>
            <a:r>
              <a:rPr sz="1600" dirty="0">
                <a:solidFill>
                  <a:srgbClr val="002060"/>
                </a:solidFill>
                <a:latin typeface="+mj-lt"/>
              </a:rPr>
              <a:t> et retour des quotients les plus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hauts</a:t>
            </a:r>
            <a:r>
              <a:rPr sz="1600" dirty="0">
                <a:solidFill>
                  <a:srgbClr val="002060"/>
                </a:solidFill>
                <a:latin typeface="+mj-lt"/>
              </a:rPr>
              <a:t>.</a:t>
            </a:r>
          </a:p>
        </p:txBody>
      </p:sp>
      <p:sp>
        <p:nvSpPr>
          <p:cNvPr id="35854" name="TextBox 35853"/>
          <p:cNvSpPr txBox="1"/>
          <p:nvPr/>
        </p:nvSpPr>
        <p:spPr>
          <a:xfrm>
            <a:off x="6263640" y="5679334"/>
            <a:ext cx="5303520" cy="348813"/>
          </a:xfrm>
          <a:prstGeom prst="rect">
            <a:avLst/>
          </a:prstGeom>
          <a:noFill/>
          <a:ln>
            <a:noFill/>
          </a:ln>
        </p:spPr>
        <p:txBody>
          <a:bodyPr wrap="square" lIns="76200" tIns="50800" rIns="76200" bIns="50800">
            <a:spAutoFit/>
          </a:bodyPr>
          <a:lstStyle/>
          <a:p>
            <a:pPr>
              <a:defRPr sz="1500" b="1">
                <a:solidFill>
                  <a:srgbClr val="1F4E79"/>
                </a:solidFill>
                <a:latin typeface="Aptos"/>
              </a:defRPr>
            </a:pPr>
            <a:r>
              <a:rPr sz="1600" dirty="0" err="1">
                <a:latin typeface="+mj-lt"/>
              </a:rPr>
              <a:t>Recettes</a:t>
            </a:r>
            <a:r>
              <a:rPr sz="1600" dirty="0">
                <a:latin typeface="+mj-lt"/>
              </a:rPr>
              <a:t> </a:t>
            </a:r>
            <a:r>
              <a:rPr sz="1600" dirty="0" err="1">
                <a:latin typeface="+mj-lt"/>
              </a:rPr>
              <a:t>en</a:t>
            </a:r>
            <a:r>
              <a:rPr sz="1600" dirty="0">
                <a:latin typeface="+mj-lt"/>
              </a:rPr>
              <a:t> </a:t>
            </a:r>
            <a:r>
              <a:rPr sz="1600" dirty="0" err="1">
                <a:latin typeface="+mj-lt"/>
              </a:rPr>
              <a:t>baisse</a:t>
            </a:r>
            <a:endParaRPr sz="1600" dirty="0">
              <a:latin typeface="+mj-lt"/>
            </a:endParaRPr>
          </a:p>
        </p:txBody>
      </p:sp>
      <p:sp>
        <p:nvSpPr>
          <p:cNvPr id="35855" name="TextBox 35854"/>
          <p:cNvSpPr txBox="1"/>
          <p:nvPr/>
        </p:nvSpPr>
        <p:spPr>
          <a:xfrm>
            <a:off x="6263640" y="6063382"/>
            <a:ext cx="5423336" cy="1903085"/>
          </a:xfrm>
          <a:prstGeom prst="rect">
            <a:avLst/>
          </a:prstGeom>
          <a:noFill/>
          <a:ln>
            <a:noFill/>
          </a:ln>
        </p:spPr>
        <p:txBody>
          <a:bodyPr wrap="square" lIns="101600" tIns="25400" rIns="76200" bIns="25400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F1F1F"/>
                </a:solidFill>
                <a:latin typeface="Aptos"/>
              </a:defRPr>
            </a:pPr>
            <a:endParaRPr lang="fr-FR" sz="1600" dirty="0">
              <a:solidFill>
                <a:srgbClr val="002060"/>
              </a:solidFill>
              <a:latin typeface="+mj-lt"/>
            </a:endParaRPr>
          </a:p>
          <a:p>
            <a:pPr>
              <a:spcAft>
                <a:spcPts val="200"/>
              </a:spcAft>
              <a:defRPr sz="1200">
                <a:solidFill>
                  <a:srgbClr val="1F1F1F"/>
                </a:solidFill>
                <a:latin typeface="Aptos"/>
              </a:defRPr>
            </a:pPr>
            <a:r>
              <a:rPr sz="1600" dirty="0">
                <a:solidFill>
                  <a:srgbClr val="002060"/>
                </a:solidFill>
                <a:latin typeface="+mj-lt"/>
              </a:rPr>
              <a:t>74 :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baisse</a:t>
            </a:r>
            <a:r>
              <a:rPr sz="1600" dirty="0">
                <a:solidFill>
                  <a:srgbClr val="002060"/>
                </a:solidFill>
                <a:latin typeface="+mj-lt"/>
              </a:rPr>
              <a:t> de 199,6 k€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liée</a:t>
            </a:r>
            <a:r>
              <a:rPr sz="1600" dirty="0">
                <a:solidFill>
                  <a:srgbClr val="002060"/>
                </a:solidFill>
                <a:latin typeface="+mj-lt"/>
              </a:rPr>
              <a:t> à la correction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d’une</a:t>
            </a:r>
            <a:r>
              <a:rPr sz="1600" dirty="0">
                <a:solidFill>
                  <a:srgbClr val="002060"/>
                </a:solidFill>
                <a:latin typeface="+mj-lt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recette</a:t>
            </a:r>
            <a:r>
              <a:rPr sz="1600" dirty="0">
                <a:solidFill>
                  <a:srgbClr val="002060"/>
                </a:solidFill>
                <a:latin typeface="+mj-lt"/>
              </a:rPr>
              <a:t> 2024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inscrite</a:t>
            </a:r>
            <a:r>
              <a:rPr sz="1600" dirty="0">
                <a:solidFill>
                  <a:srgbClr val="002060"/>
                </a:solidFill>
                <a:latin typeface="+mj-lt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en</a:t>
            </a:r>
            <a:r>
              <a:rPr sz="1600" dirty="0">
                <a:solidFill>
                  <a:srgbClr val="002060"/>
                </a:solidFill>
                <a:latin typeface="+mj-lt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doublon</a:t>
            </a:r>
            <a:r>
              <a:rPr sz="1600" dirty="0">
                <a:solidFill>
                  <a:srgbClr val="002060"/>
                </a:solidFill>
                <a:latin typeface="+mj-lt"/>
              </a:rPr>
              <a:t>.</a:t>
            </a:r>
          </a:p>
          <a:p>
            <a:pPr>
              <a:spcAft>
                <a:spcPts val="200"/>
              </a:spcAft>
              <a:defRPr sz="1200">
                <a:solidFill>
                  <a:srgbClr val="1F1F1F"/>
                </a:solidFill>
                <a:latin typeface="Aptos"/>
              </a:defRPr>
            </a:pPr>
            <a:endParaRPr lang="fr-FR" sz="1600" dirty="0">
              <a:solidFill>
                <a:srgbClr val="002060"/>
              </a:solidFill>
              <a:latin typeface="+mj-lt"/>
            </a:endParaRPr>
          </a:p>
          <a:p>
            <a:pPr>
              <a:spcAft>
                <a:spcPts val="200"/>
              </a:spcAft>
              <a:defRPr sz="1200">
                <a:solidFill>
                  <a:srgbClr val="1F1F1F"/>
                </a:solidFill>
                <a:latin typeface="Aptos"/>
              </a:defRPr>
            </a:pPr>
            <a:r>
              <a:rPr sz="1600" dirty="0">
                <a:solidFill>
                  <a:srgbClr val="002060"/>
                </a:solidFill>
                <a:latin typeface="+mj-lt"/>
              </a:rPr>
              <a:t>Après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retraitement</a:t>
            </a:r>
            <a:r>
              <a:rPr sz="1600" dirty="0">
                <a:solidFill>
                  <a:srgbClr val="002060"/>
                </a:solidFill>
                <a:latin typeface="+mj-lt"/>
              </a:rPr>
              <a:t>, la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baisse</a:t>
            </a:r>
            <a:r>
              <a:rPr sz="1600" dirty="0">
                <a:solidFill>
                  <a:srgbClr val="002060"/>
                </a:solidFill>
                <a:latin typeface="+mj-lt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serait</a:t>
            </a:r>
            <a:r>
              <a:rPr sz="1600" dirty="0">
                <a:solidFill>
                  <a:srgbClr val="002060"/>
                </a:solidFill>
                <a:latin typeface="+mj-lt"/>
              </a:rPr>
              <a:t> de 62,3 k€, soit -15 %.</a:t>
            </a:r>
          </a:p>
          <a:p>
            <a:pPr>
              <a:spcAft>
                <a:spcPts val="200"/>
              </a:spcAft>
              <a:defRPr sz="1200">
                <a:solidFill>
                  <a:srgbClr val="1F1F1F"/>
                </a:solidFill>
                <a:latin typeface="Aptos"/>
              </a:defRPr>
            </a:pPr>
            <a:endParaRPr lang="fr-FR" sz="1600" dirty="0">
              <a:solidFill>
                <a:srgbClr val="002060"/>
              </a:solidFill>
              <a:latin typeface="+mj-lt"/>
            </a:endParaRPr>
          </a:p>
          <a:p>
            <a:pPr>
              <a:spcAft>
                <a:spcPts val="200"/>
              </a:spcAft>
              <a:defRPr sz="1200">
                <a:solidFill>
                  <a:srgbClr val="1F1F1F"/>
                </a:solidFill>
                <a:latin typeface="Aptos"/>
              </a:defRPr>
            </a:pPr>
            <a:r>
              <a:rPr sz="1600" dirty="0">
                <a:solidFill>
                  <a:srgbClr val="002060"/>
                </a:solidFill>
                <a:latin typeface="+mj-lt"/>
              </a:rPr>
              <a:t>75 :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loyers</a:t>
            </a:r>
            <a:r>
              <a:rPr sz="1600" dirty="0">
                <a:solidFill>
                  <a:srgbClr val="002060"/>
                </a:solidFill>
                <a:latin typeface="+mj-lt"/>
              </a:rPr>
              <a:t> des appartements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en</a:t>
            </a:r>
            <a:r>
              <a:rPr sz="1600" dirty="0">
                <a:solidFill>
                  <a:srgbClr val="002060"/>
                </a:solidFill>
                <a:latin typeface="+mj-lt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+mj-lt"/>
              </a:rPr>
              <a:t>baisse</a:t>
            </a:r>
            <a:r>
              <a:rPr sz="1600" dirty="0">
                <a:solidFill>
                  <a:srgbClr val="002060"/>
                </a:solidFill>
                <a:latin typeface="+mj-lt"/>
              </a:rPr>
              <a:t> de 27,6 %.</a:t>
            </a:r>
          </a:p>
        </p:txBody>
      </p:sp>
      <p:sp>
        <p:nvSpPr>
          <p:cNvPr id="4" name="Flèche : droite 3">
            <a:extLst>
              <a:ext uri="{FF2B5EF4-FFF2-40B4-BE49-F238E27FC236}">
                <a16:creationId xmlns:a16="http://schemas.microsoft.com/office/drawing/2014/main" id="{441C9043-B5C2-952A-0987-8153C9464067}"/>
              </a:ext>
            </a:extLst>
          </p:cNvPr>
          <p:cNvSpPr/>
          <p:nvPr/>
        </p:nvSpPr>
        <p:spPr>
          <a:xfrm rot="19522855">
            <a:off x="1546613" y="4902147"/>
            <a:ext cx="792088" cy="412274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lèche : droite 4">
            <a:extLst>
              <a:ext uri="{FF2B5EF4-FFF2-40B4-BE49-F238E27FC236}">
                <a16:creationId xmlns:a16="http://schemas.microsoft.com/office/drawing/2014/main" id="{EBB181D6-F2D0-761E-3B58-55664B5CC076}"/>
              </a:ext>
            </a:extLst>
          </p:cNvPr>
          <p:cNvSpPr/>
          <p:nvPr/>
        </p:nvSpPr>
        <p:spPr>
          <a:xfrm rot="2305432">
            <a:off x="6778895" y="4882882"/>
            <a:ext cx="792088" cy="412274"/>
          </a:xfrm>
          <a:prstGeom prst="rightArrow">
            <a:avLst/>
          </a:prstGeom>
          <a:solidFill>
            <a:srgbClr val="FF0000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0000"/>
              </a:highlight>
            </a:endParaRPr>
          </a:p>
        </p:txBody>
      </p:sp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D2CCB-5369-506C-1064-1FDACF595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CustomShape 1">
            <a:extLst>
              <a:ext uri="{FF2B5EF4-FFF2-40B4-BE49-F238E27FC236}">
                <a16:creationId xmlns:a16="http://schemas.microsoft.com/office/drawing/2014/main" id="{8B8D9B6D-7741-5704-BEAB-8063C63AF5CB}"/>
              </a:ext>
            </a:extLst>
          </p:cNvPr>
          <p:cNvSpPr/>
          <p:nvPr/>
        </p:nvSpPr>
        <p:spPr>
          <a:xfrm>
            <a:off x="28574" y="757237"/>
            <a:ext cx="13001626" cy="8232775"/>
          </a:xfrm>
          <a:prstGeom prst="rect">
            <a:avLst/>
          </a:prstGeom>
          <a:solidFill>
            <a:schemeClr val="bg1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pic>
        <p:nvPicPr>
          <p:cNvPr id="36867" name="Lys2.png">
            <a:extLst>
              <a:ext uri="{FF2B5EF4-FFF2-40B4-BE49-F238E27FC236}">
                <a16:creationId xmlns:a16="http://schemas.microsoft.com/office/drawing/2014/main" id="{3CBA4C02-AAC3-7E64-06FB-98B7C8F62D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2325" y="3175"/>
            <a:ext cx="4587875" cy="9740900"/>
          </a:xfrm>
          <a:prstGeom prst="rect">
            <a:avLst/>
          </a:prstGeom>
          <a:noFill/>
          <a:ln w="12600">
            <a:noFill/>
            <a:miter lim="800000"/>
            <a:headEnd/>
            <a:tailEnd/>
          </a:ln>
        </p:spPr>
      </p:pic>
      <p:sp>
        <p:nvSpPr>
          <p:cNvPr id="156" name="CustomShape 2">
            <a:extLst>
              <a:ext uri="{FF2B5EF4-FFF2-40B4-BE49-F238E27FC236}">
                <a16:creationId xmlns:a16="http://schemas.microsoft.com/office/drawing/2014/main" id="{798E3EC7-1F52-9D46-1303-93998807500D}"/>
              </a:ext>
            </a:extLst>
          </p:cNvPr>
          <p:cNvSpPr/>
          <p:nvPr/>
        </p:nvSpPr>
        <p:spPr>
          <a:xfrm>
            <a:off x="-1588" y="0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57" name="CustomShape 3">
            <a:extLst>
              <a:ext uri="{FF2B5EF4-FFF2-40B4-BE49-F238E27FC236}">
                <a16:creationId xmlns:a16="http://schemas.microsoft.com/office/drawing/2014/main" id="{EFD773AA-B0D1-F5A0-6EA3-79A3E6EF8C19}"/>
              </a:ext>
            </a:extLst>
          </p:cNvPr>
          <p:cNvSpPr/>
          <p:nvPr/>
        </p:nvSpPr>
        <p:spPr>
          <a:xfrm>
            <a:off x="-1588" y="8986838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58" name="CustomShape 4">
            <a:extLst>
              <a:ext uri="{FF2B5EF4-FFF2-40B4-BE49-F238E27FC236}">
                <a16:creationId xmlns:a16="http://schemas.microsoft.com/office/drawing/2014/main" id="{6DF5CD43-79FE-6BE9-C227-0A051D6F5E84}"/>
              </a:ext>
            </a:extLst>
          </p:cNvPr>
          <p:cNvSpPr/>
          <p:nvPr/>
        </p:nvSpPr>
        <p:spPr>
          <a:xfrm>
            <a:off x="597744" y="4148184"/>
            <a:ext cx="8851900" cy="85725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38100" tIns="25400" rIns="38100" bIns="254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F4E79"/>
                </a:solidFill>
                <a:latin typeface="Aptos"/>
              </a:defRPr>
            </a:pPr>
            <a:r>
              <a:t>Section d’investissement</a:t>
            </a:r>
          </a:p>
        </p:txBody>
      </p:sp>
      <p:sp>
        <p:nvSpPr>
          <p:cNvPr id="36871" name="ZoneTexte 6">
            <a:extLst>
              <a:ext uri="{FF2B5EF4-FFF2-40B4-BE49-F238E27FC236}">
                <a16:creationId xmlns:a16="http://schemas.microsoft.com/office/drawing/2014/main" id="{78F0143E-5C8A-8835-CE46-F61FA38977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663" y="9289233"/>
            <a:ext cx="6477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8100" tIns="25400" rIns="38100" bIns="25400">
            <a:spAutoFit/>
          </a:bodyPr>
          <a:lstStyle/>
          <a:p>
            <a:pPr algn="ctr">
              <a:defRPr sz="1000" b="0">
                <a:solidFill>
                  <a:srgbClr val="666666"/>
                </a:solidFill>
                <a:latin typeface="Aptos"/>
              </a:defRPr>
            </a:pPr>
            <a:r>
              <a:t>9</a:t>
            </a:r>
            <a:endParaRPr lang="fr-FR">
              <a:solidFill>
                <a:schemeClr val="bg1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0391F74-D344-ED74-FD10-DA6763EF75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86976" y="8333183"/>
            <a:ext cx="1343224" cy="1410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65400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11117</TotalTime>
  <Words>951</Words>
  <Application>Microsoft Office PowerPoint</Application>
  <PresentationFormat>Personnalisé</PresentationFormat>
  <Paragraphs>262</Paragraphs>
  <Slides>15</Slides>
  <Notes>15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15</vt:i4>
      </vt:variant>
    </vt:vector>
  </HeadingPairs>
  <TitlesOfParts>
    <vt:vector size="21" baseType="lpstr">
      <vt:lpstr>Arial</vt:lpstr>
      <vt:lpstr>Calibri</vt:lpstr>
      <vt:lpstr>DejaVu Sans</vt:lpstr>
      <vt:lpstr>StarSymbol</vt:lpstr>
      <vt:lpstr>Office Theme</vt:lpstr>
      <vt:lpstr>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Compte Financier Unique 2025</dc:title>
  <dc:creator>BOUHDIDA Abdelghafour</dc:creator>
  <cp:keywords>CFU, CCAS</cp:keywords>
  <cp:lastModifiedBy>BOUHDIDA Abdelghafour</cp:lastModifiedBy>
  <cp:revision>886</cp:revision>
  <cp:lastPrinted>2025-02-04T17:38:16Z</cp:lastPrinted>
  <dcterms:modified xsi:type="dcterms:W3CDTF">2026-06-26T12:57:09Z</dcterms:modified>
  <cp:category>Finance</cp:category>
  <dc:language>fr-FR</dc:language>
</cp:coreProperties>
</file>