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74" r:id="rId2"/>
  </p:sldMasterIdLst>
  <p:notesMasterIdLst>
    <p:notesMasterId r:id="rId20"/>
  </p:notesMasterIdLst>
  <p:handoutMasterIdLst>
    <p:handoutMasterId r:id="rId21"/>
  </p:handoutMasterIdLst>
  <p:sldIdLst>
    <p:sldId id="256" r:id="rId3"/>
    <p:sldId id="258" r:id="rId4"/>
    <p:sldId id="290" r:id="rId5"/>
    <p:sldId id="257" r:id="rId6"/>
    <p:sldId id="288" r:id="rId7"/>
    <p:sldId id="275" r:id="rId8"/>
    <p:sldId id="287" r:id="rId9"/>
    <p:sldId id="266" r:id="rId10"/>
    <p:sldId id="296" r:id="rId11"/>
    <p:sldId id="286" r:id="rId12"/>
    <p:sldId id="278" r:id="rId13"/>
    <p:sldId id="289" r:id="rId14"/>
    <p:sldId id="276" r:id="rId15"/>
    <p:sldId id="295" r:id="rId16"/>
    <p:sldId id="291" r:id="rId17"/>
    <p:sldId id="294" r:id="rId18"/>
    <p:sldId id="273" r:id="rId19"/>
  </p:sldIdLst>
  <p:sldSz cx="13004800" cy="9753600"/>
  <p:notesSz cx="7104063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18243"/>
    <a:srgbClr val="7E542A"/>
    <a:srgbClr val="2F347D"/>
    <a:srgbClr val="C8C8D7"/>
    <a:srgbClr val="3333CC"/>
    <a:srgbClr val="E5E5E5"/>
    <a:srgbClr val="3C7CB0"/>
    <a:srgbClr val="C3C3E5"/>
    <a:srgbClr val="CDC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915" autoAdjust="0"/>
    <p:restoredTop sz="91847" autoAdjust="0"/>
  </p:normalViewPr>
  <p:slideViewPr>
    <p:cSldViewPr>
      <p:cViewPr varScale="1">
        <p:scale>
          <a:sx n="73" d="100"/>
          <a:sy n="73" d="100"/>
        </p:scale>
        <p:origin x="2484" y="5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3920" y="-76"/>
      </p:cViewPr>
      <p:guideLst>
        <p:guide orient="horz" pos="3223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Classeur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999699080143761E-2"/>
          <c:y val="0.12321184308318743"/>
          <c:w val="0.90612480201731516"/>
          <c:h val="0.62402645020639391"/>
        </c:manualLayout>
      </c:layout>
      <c:barChart>
        <c:barDir val="col"/>
        <c:grouping val="clustered"/>
        <c:varyColors val="0"/>
        <c:ser>
          <c:idx val="0"/>
          <c:order val="0"/>
          <c:tx>
            <c:v>Encours de la dette</c:v>
          </c:tx>
          <c:spPr>
            <a:solidFill>
              <a:srgbClr val="3C7CB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Feuil1!$B$24:$B$28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Feuil1!$C$24:$C$28</c:f>
              <c:numCache>
                <c:formatCode>0.00</c:formatCode>
                <c:ptCount val="5"/>
                <c:pt idx="0">
                  <c:v>28.68</c:v>
                </c:pt>
                <c:pt idx="1">
                  <c:v>28.07</c:v>
                </c:pt>
                <c:pt idx="2">
                  <c:v>29.5</c:v>
                </c:pt>
                <c:pt idx="3">
                  <c:v>35.4</c:v>
                </c:pt>
                <c:pt idx="4">
                  <c:v>39.5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20-49D5-8B20-08D86C4923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8"/>
        <c:overlap val="-79"/>
        <c:axId val="835001408"/>
        <c:axId val="835002848"/>
      </c:barChart>
      <c:catAx>
        <c:axId val="835001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35002848"/>
        <c:crosses val="autoZero"/>
        <c:auto val="1"/>
        <c:lblAlgn val="ctr"/>
        <c:lblOffset val="100"/>
        <c:noMultiLvlLbl val="0"/>
      </c:catAx>
      <c:valAx>
        <c:axId val="835002848"/>
        <c:scaling>
          <c:orientation val="minMax"/>
          <c:max val="40"/>
        </c:scaling>
        <c:delete val="1"/>
        <c:axPos val="l"/>
        <c:numFmt formatCode="0.00" sourceLinked="1"/>
        <c:majorTickMark val="none"/>
        <c:minorTickMark val="none"/>
        <c:tickLblPos val="nextTo"/>
        <c:crossAx val="83500140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38FBC5-82E6-48A3-9F9E-3A7E82F96D32}" type="doc">
      <dgm:prSet loTypeId="urn:microsoft.com/office/officeart/2005/8/layout/list1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62D51710-BF8A-4320-BE24-36C244399095}">
      <dgm:prSet phldrT="[Texte]" custT="1"/>
      <dgm:spPr>
        <a:xfrm>
          <a:off x="400293" y="59481"/>
          <a:ext cx="5604113" cy="442800"/>
        </a:xfrm>
        <a:solidFill>
          <a:srgbClr val="3333CC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just"/>
          <a:r>
            <a:rPr lang="fr-FR" sz="2800" b="1" strike="noStrike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012 - Les dépenses de personnel : 19,11 M€</a:t>
          </a:r>
          <a:endParaRPr lang="fr-FR" sz="2800" b="1" dirty="0">
            <a:solidFill>
              <a:sysClr val="window" lastClr="FFFFFF"/>
            </a:solidFill>
            <a:latin typeface="Arial"/>
            <a:ea typeface="DejaVu Sans"/>
            <a:cs typeface="DejaVu Sans"/>
          </a:endParaRPr>
        </a:p>
      </dgm:t>
    </dgm:pt>
    <dgm:pt modelId="{30AC5729-C711-41BA-B3D6-294AB2315004}" type="parTrans" cxnId="{CA3EF455-2362-422D-83F2-227793598D5D}">
      <dgm:prSet/>
      <dgm:spPr/>
      <dgm:t>
        <a:bodyPr/>
        <a:lstStyle/>
        <a:p>
          <a:endParaRPr lang="fr-FR" sz="2400"/>
        </a:p>
      </dgm:t>
    </dgm:pt>
    <dgm:pt modelId="{1EB95E36-5031-488E-B408-FEF4617917E2}" type="sibTrans" cxnId="{CA3EF455-2362-422D-83F2-227793598D5D}">
      <dgm:prSet/>
      <dgm:spPr/>
      <dgm:t>
        <a:bodyPr/>
        <a:lstStyle/>
        <a:p>
          <a:endParaRPr lang="fr-FR" sz="2400"/>
        </a:p>
      </dgm:t>
    </dgm:pt>
    <dgm:pt modelId="{2CFA77A1-6318-44E4-81CF-C6194657498D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720000" rIns="720000" bIns="144000"/>
        <a:lstStyle/>
        <a:p>
          <a:pPr>
            <a:buNone/>
          </a:pPr>
          <a:r>
            <a:rPr lang="fr-FR" sz="2400" b="1" strike="noStrike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DejaVu Sans"/>
            </a:rPr>
            <a:t>Hausse de 557 k€ par rapport à 2024, soit +3 %.</a:t>
          </a:r>
        </a:p>
      </dgm:t>
    </dgm:pt>
    <dgm:pt modelId="{55B99010-9886-4F58-98CA-6D3F3905291B}" type="parTrans" cxnId="{5BB33056-1595-480C-816F-4F6DD8FD4F79}">
      <dgm:prSet/>
      <dgm:spPr/>
      <dgm:t>
        <a:bodyPr/>
        <a:lstStyle/>
        <a:p>
          <a:endParaRPr lang="fr-FR" sz="2400"/>
        </a:p>
      </dgm:t>
    </dgm:pt>
    <dgm:pt modelId="{598BA2BB-B1CB-404E-8515-54A54B4CBA41}" type="sibTrans" cxnId="{5BB33056-1595-480C-816F-4F6DD8FD4F79}">
      <dgm:prSet/>
      <dgm:spPr/>
      <dgm:t>
        <a:bodyPr/>
        <a:lstStyle/>
        <a:p>
          <a:endParaRPr lang="fr-FR" sz="2400"/>
        </a:p>
      </dgm:t>
    </dgm:pt>
    <dgm:pt modelId="{D5AB5731-2DD5-4B0F-ACDC-FB1B62B296EC}">
      <dgm:prSet custT="1"/>
      <dgm:spPr>
        <a:xfrm>
          <a:off x="392115" y="1226285"/>
          <a:ext cx="5604113" cy="442800"/>
        </a:xfrm>
        <a:solidFill>
          <a:srgbClr val="2D2DB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fr-FR" sz="2800" b="1" strike="noStrike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011 - Les dépenses de gestion : 8,11 M€ </a:t>
          </a:r>
        </a:p>
      </dgm:t>
    </dgm:pt>
    <dgm:pt modelId="{C425D2B2-4119-4419-912A-14E63DCA93DF}" type="parTrans" cxnId="{F41B967F-ED8B-44BC-9622-02445D74098F}">
      <dgm:prSet/>
      <dgm:spPr/>
      <dgm:t>
        <a:bodyPr/>
        <a:lstStyle/>
        <a:p>
          <a:endParaRPr lang="fr-FR" sz="2400"/>
        </a:p>
      </dgm:t>
    </dgm:pt>
    <dgm:pt modelId="{1A0E7743-B787-4966-8DF0-3AF604BBDD3A}" type="sibTrans" cxnId="{F41B967F-ED8B-44BC-9622-02445D74098F}">
      <dgm:prSet/>
      <dgm:spPr/>
      <dgm:t>
        <a:bodyPr/>
        <a:lstStyle/>
        <a:p>
          <a:endParaRPr lang="fr-FR" sz="2400"/>
        </a:p>
      </dgm:t>
    </dgm:pt>
    <dgm:pt modelId="{F3B5DDA5-149D-4D87-93B4-FA0CD2B1AA00}">
      <dgm:prSet custT="1"/>
      <dgm:spPr>
        <a:xfrm>
          <a:off x="0" y="1433781"/>
          <a:ext cx="8005877" cy="10631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gm:spPr>
      <dgm:t>
        <a:bodyPr lIns="468000" rIns="360000"/>
        <a:lstStyle/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400" b="1" kern="1200" dirty="0"/>
            <a:t>Hausse de 94 k€ par rapport à 2024, soit +1,16 %</a:t>
          </a:r>
          <a:endParaRPr lang="fr-FR" sz="24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744B0EC9-8A65-49D1-BBD0-FD99326A9510}" type="parTrans" cxnId="{81FCB951-0D8F-47A6-B495-01ECF48F54B4}">
      <dgm:prSet/>
      <dgm:spPr/>
      <dgm:t>
        <a:bodyPr/>
        <a:lstStyle/>
        <a:p>
          <a:endParaRPr lang="fr-FR"/>
        </a:p>
      </dgm:t>
    </dgm:pt>
    <dgm:pt modelId="{DA19246D-53BB-4BFB-820E-767486533619}" type="sibTrans" cxnId="{81FCB951-0D8F-47A6-B495-01ECF48F54B4}">
      <dgm:prSet/>
      <dgm:spPr/>
      <dgm:t>
        <a:bodyPr/>
        <a:lstStyle/>
        <a:p>
          <a:endParaRPr lang="fr-FR"/>
        </a:p>
      </dgm:t>
    </dgm:pt>
    <dgm:pt modelId="{5153B4D4-FD96-433D-ABF5-B4B24CA38FA2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720000" rIns="720000" bIns="144000"/>
        <a:lstStyle/>
        <a:p>
          <a:pPr>
            <a:buFont typeface="Arial" panose="020B0604020202020204" pitchFamily="34" charset="0"/>
            <a:buChar char="•"/>
          </a:pPr>
          <a:r>
            <a:rPr lang="fr-FR" sz="2000" dirty="0">
              <a:latin typeface="+mj-lt"/>
            </a:rPr>
            <a:t>+155 k€ relative l’augmentation de 4 points du taux de la contribution employeur finançant la CNRACL,</a:t>
          </a:r>
          <a:endParaRPr lang="fr-FR" sz="2000" b="0" strike="noStrike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</dgm:t>
    </dgm:pt>
    <dgm:pt modelId="{4A6CE18F-661E-4472-91D0-69FB473FC9BD}" type="parTrans" cxnId="{DC917860-F7E1-4176-AD09-1B6CAE1EBAAA}">
      <dgm:prSet/>
      <dgm:spPr/>
      <dgm:t>
        <a:bodyPr/>
        <a:lstStyle/>
        <a:p>
          <a:endParaRPr lang="fr-FR"/>
        </a:p>
      </dgm:t>
    </dgm:pt>
    <dgm:pt modelId="{44924A94-6346-4974-89C4-5D1882A9E64C}" type="sibTrans" cxnId="{DC917860-F7E1-4176-AD09-1B6CAE1EBAAA}">
      <dgm:prSet/>
      <dgm:spPr/>
      <dgm:t>
        <a:bodyPr/>
        <a:lstStyle/>
        <a:p>
          <a:endParaRPr lang="fr-FR"/>
        </a:p>
      </dgm:t>
    </dgm:pt>
    <dgm:pt modelId="{B2E3919A-3376-4D55-9D37-A223229BF08F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720000" rIns="720000" bIns="144000"/>
        <a:lstStyle/>
        <a:p>
          <a:pPr>
            <a:buFont typeface="Arial" panose="020B0604020202020204" pitchFamily="34" charset="0"/>
            <a:buChar char="•"/>
          </a:pPr>
          <a:r>
            <a:rPr lang="fr-FR" sz="2000" dirty="0">
              <a:latin typeface="+mj-lt"/>
            </a:rPr>
            <a:t>L’impact, en année pleine, de la revalorisation du SMIC de 2 % décidée au 1er novembre 2024 (+26 K€),</a:t>
          </a:r>
          <a:endParaRPr lang="fr-FR" sz="2000" b="0" strike="noStrike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</dgm:t>
    </dgm:pt>
    <dgm:pt modelId="{D14B402C-E147-4148-9017-F27B3F7B3EF3}" type="parTrans" cxnId="{91D0DED6-388B-4587-B526-2F8BBFA731EB}">
      <dgm:prSet/>
      <dgm:spPr/>
      <dgm:t>
        <a:bodyPr/>
        <a:lstStyle/>
        <a:p>
          <a:endParaRPr lang="fr-FR"/>
        </a:p>
      </dgm:t>
    </dgm:pt>
    <dgm:pt modelId="{E0912483-FFBB-45A8-A4CB-E8D73F95BF78}" type="sibTrans" cxnId="{91D0DED6-388B-4587-B526-2F8BBFA731EB}">
      <dgm:prSet/>
      <dgm:spPr/>
      <dgm:t>
        <a:bodyPr/>
        <a:lstStyle/>
        <a:p>
          <a:endParaRPr lang="fr-FR"/>
        </a:p>
      </dgm:t>
    </dgm:pt>
    <dgm:pt modelId="{B21973AD-2907-4A34-8FD7-0B26F3D233AD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720000" rIns="720000" bIns="144000"/>
        <a:lstStyle/>
        <a:p>
          <a:pPr>
            <a:buFont typeface="Arial" panose="020B0604020202020204" pitchFamily="34" charset="0"/>
            <a:buNone/>
          </a:pPr>
          <a:r>
            <a:rPr lang="fr-FR" sz="2000" u="none" dirty="0">
              <a:latin typeface="+mj-lt"/>
            </a:rPr>
            <a:t>	</a:t>
          </a:r>
          <a:r>
            <a:rPr lang="fr-FR" sz="2000" u="sng" dirty="0">
              <a:latin typeface="+mj-lt"/>
            </a:rPr>
            <a:t>Les mesures votées par la Collectivités en faveur du pouvoir d’achat +263 K€ :</a:t>
          </a:r>
          <a:r>
            <a:rPr lang="fr-FR" sz="2000" dirty="0">
              <a:latin typeface="+mj-lt"/>
            </a:rPr>
            <a:t>
	dont petite enfance +120 k€, bas salaires +40 k€, mutuelle/prévoyance +31 k€, IFSE/CIA+72 k€.</a:t>
          </a:r>
          <a:endParaRPr lang="fr-FR" sz="2000" b="0" strike="noStrike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</dgm:t>
    </dgm:pt>
    <dgm:pt modelId="{E8AFDA85-3F1F-47E2-9444-8A0780AA75F0}" type="parTrans" cxnId="{99E54BDE-A2D0-4B91-804B-37421BE235F2}">
      <dgm:prSet/>
      <dgm:spPr/>
      <dgm:t>
        <a:bodyPr/>
        <a:lstStyle/>
        <a:p>
          <a:endParaRPr lang="fr-FR"/>
        </a:p>
      </dgm:t>
    </dgm:pt>
    <dgm:pt modelId="{7047D9F2-493C-445C-A8A8-F27256A92A04}" type="sibTrans" cxnId="{99E54BDE-A2D0-4B91-804B-37421BE235F2}">
      <dgm:prSet/>
      <dgm:spPr/>
      <dgm:t>
        <a:bodyPr/>
        <a:lstStyle/>
        <a:p>
          <a:endParaRPr lang="fr-FR"/>
        </a:p>
      </dgm:t>
    </dgm:pt>
    <dgm:pt modelId="{3032D3F4-FD65-4CA4-AFC3-344731272E57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720000" rIns="720000" bIns="144000"/>
        <a:lstStyle/>
        <a:p>
          <a:r>
            <a:rPr lang="fr-FR" sz="2000" dirty="0">
              <a:latin typeface="+mj-lt"/>
            </a:rPr>
            <a:t>Versement d’un capital décès +32 k€ et GVT +81 k€,</a:t>
          </a:r>
          <a:endParaRPr lang="fr-FR" sz="2000" b="0" strike="noStrike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</dgm:t>
    </dgm:pt>
    <dgm:pt modelId="{E5716248-EFE1-4D98-A22F-44B7A820D33E}" type="parTrans" cxnId="{0E2EC7B1-AF8A-46F4-ADA2-BBD9BB20EAE2}">
      <dgm:prSet/>
      <dgm:spPr/>
      <dgm:t>
        <a:bodyPr/>
        <a:lstStyle/>
        <a:p>
          <a:endParaRPr lang="fr-FR"/>
        </a:p>
      </dgm:t>
    </dgm:pt>
    <dgm:pt modelId="{5A47CC5B-C619-437D-A308-ACF68AE59D8B}" type="sibTrans" cxnId="{0E2EC7B1-AF8A-46F4-ADA2-BBD9BB20EAE2}">
      <dgm:prSet/>
      <dgm:spPr/>
      <dgm:t>
        <a:bodyPr/>
        <a:lstStyle/>
        <a:p>
          <a:endParaRPr lang="fr-FR"/>
        </a:p>
      </dgm:t>
    </dgm:pt>
    <dgm:pt modelId="{F9E1F48B-DEEA-4636-850F-A1A5D4A040D3}">
      <dgm:prSet custT="1"/>
      <dgm:spPr>
        <a:xfrm>
          <a:off x="0" y="1433781"/>
          <a:ext cx="8005877" cy="10631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gm:spPr>
      <dgm:t>
        <a:bodyPr lIns="468000" rIns="360000"/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DejaVu Sans"/>
              <a:cs typeface="DejaVu Sans"/>
            </a:rPr>
            <a:t> 	Un effort de gestion de - 664 k€ a été réalisé sur la gestion courante afin d’absorber le coût de ces hausses valorisées à 758 k€. </a:t>
          </a:r>
        </a:p>
      </dgm:t>
    </dgm:pt>
    <dgm:pt modelId="{ACEBAD22-7FE3-4188-AF39-5C9C460BC893}" type="parTrans" cxnId="{483CFD71-7A28-4712-9BFE-7A0FFFCABB20}">
      <dgm:prSet/>
      <dgm:spPr/>
      <dgm:t>
        <a:bodyPr/>
        <a:lstStyle/>
        <a:p>
          <a:endParaRPr lang="fr-FR"/>
        </a:p>
      </dgm:t>
    </dgm:pt>
    <dgm:pt modelId="{1E173085-3C3B-4022-8382-1B34BBC2701A}" type="sibTrans" cxnId="{483CFD71-7A28-4712-9BFE-7A0FFFCABB20}">
      <dgm:prSet/>
      <dgm:spPr/>
      <dgm:t>
        <a:bodyPr/>
        <a:lstStyle/>
        <a:p>
          <a:endParaRPr lang="fr-FR"/>
        </a:p>
      </dgm:t>
    </dgm:pt>
    <dgm:pt modelId="{9A4B75FD-E47D-489B-B722-3AA907353995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720000" rIns="720000" bIns="144000"/>
        <a:lstStyle/>
        <a:p>
          <a:endParaRPr lang="fr-FR" sz="2000" b="0" strike="noStrike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</dgm:t>
    </dgm:pt>
    <dgm:pt modelId="{DB9491F1-B3D6-4250-82BB-F5258836FB0E}" type="parTrans" cxnId="{8DFCAB90-410A-4DAF-B325-8B38EF9FBD99}">
      <dgm:prSet/>
      <dgm:spPr/>
      <dgm:t>
        <a:bodyPr/>
        <a:lstStyle/>
        <a:p>
          <a:endParaRPr lang="fr-FR"/>
        </a:p>
      </dgm:t>
    </dgm:pt>
    <dgm:pt modelId="{9D62A741-6696-49F9-9815-B438D08153E0}" type="sibTrans" cxnId="{8DFCAB90-410A-4DAF-B325-8B38EF9FBD99}">
      <dgm:prSet/>
      <dgm:spPr/>
      <dgm:t>
        <a:bodyPr/>
        <a:lstStyle/>
        <a:p>
          <a:endParaRPr lang="fr-FR"/>
        </a:p>
      </dgm:t>
    </dgm:pt>
    <dgm:pt modelId="{51F30C61-01E6-4878-B73C-EA249F5D1413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lIns="720000" rIns="720000" bIns="144000"/>
        <a:lstStyle/>
        <a:p>
          <a:pPr>
            <a:buNone/>
          </a:pPr>
          <a:r>
            <a:rPr lang="fr-FR" sz="2000" b="0" u="sng" strike="noStrike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DejaVu Sans"/>
            </a:rPr>
            <a:t>Les mesures réglementaires +294 K€ :</a:t>
          </a:r>
          <a:endParaRPr lang="fr-FR" sz="2400" b="1" strike="noStrike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</dgm:t>
    </dgm:pt>
    <dgm:pt modelId="{05A81ADE-D3B6-4FF1-B4B0-19F81BD8C4FA}" type="parTrans" cxnId="{30FF4F52-3652-475A-BC38-67572FC29D10}">
      <dgm:prSet/>
      <dgm:spPr/>
      <dgm:t>
        <a:bodyPr/>
        <a:lstStyle/>
        <a:p>
          <a:endParaRPr lang="fr-FR"/>
        </a:p>
      </dgm:t>
    </dgm:pt>
    <dgm:pt modelId="{8681D5E2-2C79-4C78-BD7E-38B1D46BBFB0}" type="sibTrans" cxnId="{30FF4F52-3652-475A-BC38-67572FC29D10}">
      <dgm:prSet/>
      <dgm:spPr/>
      <dgm:t>
        <a:bodyPr/>
        <a:lstStyle/>
        <a:p>
          <a:endParaRPr lang="fr-FR"/>
        </a:p>
      </dgm:t>
    </dgm:pt>
    <dgm:pt modelId="{CC136856-9BE9-48F1-A965-E999EF8C9202}">
      <dgm:prSet custT="1"/>
      <dgm:spPr>
        <a:xfrm>
          <a:off x="0" y="1433781"/>
          <a:ext cx="8005877" cy="10631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gm:spPr>
      <dgm:t>
        <a:bodyPr lIns="468000" rIns="360000"/>
        <a:lstStyle/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DejaVu Sans"/>
              <a:cs typeface="DejaVu Sans"/>
            </a:rPr>
            <a:t>La hausse est portée principalement par les contrats de prestations de services +157 k€, la maintenance +89 k€, les diverses prestations +83 k€, les services bancaires 62 k€,….</a:t>
          </a:r>
        </a:p>
      </dgm:t>
    </dgm:pt>
    <dgm:pt modelId="{62FBE773-3100-4121-A296-BE37EF18A760}" type="parTrans" cxnId="{6BAFF508-7E00-47EC-BC3C-E91C3A798033}">
      <dgm:prSet/>
      <dgm:spPr/>
      <dgm:t>
        <a:bodyPr/>
        <a:lstStyle/>
        <a:p>
          <a:endParaRPr lang="fr-FR"/>
        </a:p>
      </dgm:t>
    </dgm:pt>
    <dgm:pt modelId="{5634B656-9F89-419A-94DC-01365AD03D7C}" type="sibTrans" cxnId="{6BAFF508-7E00-47EC-BC3C-E91C3A798033}">
      <dgm:prSet/>
      <dgm:spPr/>
      <dgm:t>
        <a:bodyPr/>
        <a:lstStyle/>
        <a:p>
          <a:endParaRPr lang="fr-FR"/>
        </a:p>
      </dgm:t>
    </dgm:pt>
    <dgm:pt modelId="{04096D3C-9E9F-4B5F-A958-25CC2CE9F1EA}">
      <dgm:prSet custT="1"/>
      <dgm:spPr>
        <a:xfrm>
          <a:off x="0" y="1433781"/>
          <a:ext cx="8005877" cy="10631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gm:spPr>
      <dgm:t>
        <a:bodyPr lIns="468000" rIns="360000"/>
        <a:lstStyle/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FR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/>
            <a:ea typeface="DejaVu Sans"/>
            <a:cs typeface="DejaVu Sans"/>
          </a:endParaRPr>
        </a:p>
      </dgm:t>
    </dgm:pt>
    <dgm:pt modelId="{C1F00F41-4435-4B44-A83A-D8032FB3211F}" type="parTrans" cxnId="{4E6FB42B-2555-48B3-B195-9A9822426611}">
      <dgm:prSet/>
      <dgm:spPr/>
    </dgm:pt>
    <dgm:pt modelId="{DDD36BF7-A14F-47E9-A0D5-E0C4FC44083C}" type="sibTrans" cxnId="{4E6FB42B-2555-48B3-B195-9A9822426611}">
      <dgm:prSet/>
      <dgm:spPr/>
    </dgm:pt>
    <dgm:pt modelId="{F72DEC3C-984A-4C56-A3A0-C7B836EE5205}" type="pres">
      <dgm:prSet presAssocID="{A738FBC5-82E6-48A3-9F9E-3A7E82F96D32}" presName="linear" presStyleCnt="0">
        <dgm:presLayoutVars>
          <dgm:dir/>
          <dgm:animLvl val="lvl"/>
          <dgm:resizeHandles val="exact"/>
        </dgm:presLayoutVars>
      </dgm:prSet>
      <dgm:spPr/>
    </dgm:pt>
    <dgm:pt modelId="{4C56F410-AACC-4374-BF8B-B790E084E0EB}" type="pres">
      <dgm:prSet presAssocID="{62D51710-BF8A-4320-BE24-36C244399095}" presName="parentLin" presStyleCnt="0"/>
      <dgm:spPr/>
    </dgm:pt>
    <dgm:pt modelId="{66DA149E-CA4D-47B0-8DAC-59891D75F9C1}" type="pres">
      <dgm:prSet presAssocID="{62D51710-BF8A-4320-BE24-36C244399095}" presName="parentLeftMargin" presStyleLbl="node1" presStyleIdx="0" presStyleCnt="2"/>
      <dgm:spPr>
        <a:prstGeom prst="roundRect">
          <a:avLst/>
        </a:prstGeom>
      </dgm:spPr>
    </dgm:pt>
    <dgm:pt modelId="{17CB0523-8331-4472-BD65-2B7B93741CE7}" type="pres">
      <dgm:prSet presAssocID="{62D51710-BF8A-4320-BE24-36C244399095}" presName="parentText" presStyleLbl="node1" presStyleIdx="0" presStyleCnt="2" custScaleX="137287" custScaleY="39702" custLinFactNeighborX="468" custLinFactNeighborY="-40712">
        <dgm:presLayoutVars>
          <dgm:chMax val="0"/>
          <dgm:bulletEnabled val="1"/>
        </dgm:presLayoutVars>
      </dgm:prSet>
      <dgm:spPr/>
    </dgm:pt>
    <dgm:pt modelId="{F128E497-602F-482F-AA9D-26A52C81B195}" type="pres">
      <dgm:prSet presAssocID="{62D51710-BF8A-4320-BE24-36C244399095}" presName="negativeSpace" presStyleCnt="0"/>
      <dgm:spPr/>
    </dgm:pt>
    <dgm:pt modelId="{554F1391-8ED9-4FFC-B85D-C82738352E2D}" type="pres">
      <dgm:prSet presAssocID="{62D51710-BF8A-4320-BE24-36C244399095}" presName="childText" presStyleLbl="conFgAcc1" presStyleIdx="0" presStyleCnt="2" custScaleY="91533" custLinFactY="-4505" custLinFactNeighborX="-249" custLinFactNeighborY="-100000">
        <dgm:presLayoutVars>
          <dgm:bulletEnabled val="1"/>
        </dgm:presLayoutVars>
      </dgm:prSet>
      <dgm:spPr>
        <a:prstGeom prst="rect">
          <a:avLst/>
        </a:prstGeom>
      </dgm:spPr>
    </dgm:pt>
    <dgm:pt modelId="{FD01DCF2-6E8D-46E5-AC6E-B8E40A867DBE}" type="pres">
      <dgm:prSet presAssocID="{1EB95E36-5031-488E-B408-FEF4617917E2}" presName="spaceBetweenRectangles" presStyleCnt="0"/>
      <dgm:spPr/>
    </dgm:pt>
    <dgm:pt modelId="{22DC859E-7ADD-4C71-B6BE-26F401AF0E91}" type="pres">
      <dgm:prSet presAssocID="{D5AB5731-2DD5-4B0F-ACDC-FB1B62B296EC}" presName="parentLin" presStyleCnt="0"/>
      <dgm:spPr/>
    </dgm:pt>
    <dgm:pt modelId="{733CCF4B-F2CF-4298-BE3B-7B94219FE697}" type="pres">
      <dgm:prSet presAssocID="{D5AB5731-2DD5-4B0F-ACDC-FB1B62B296EC}" presName="parentLeftMargin" presStyleLbl="node1" presStyleIdx="0" presStyleCnt="2"/>
      <dgm:spPr>
        <a:prstGeom prst="roundRect">
          <a:avLst/>
        </a:prstGeom>
      </dgm:spPr>
    </dgm:pt>
    <dgm:pt modelId="{4CAA4D8B-09AE-492B-9AEF-5FE4BC323201}" type="pres">
      <dgm:prSet presAssocID="{D5AB5731-2DD5-4B0F-ACDC-FB1B62B296EC}" presName="parentText" presStyleLbl="node1" presStyleIdx="1" presStyleCnt="2" custScaleX="137578" custScaleY="42292" custLinFactNeighborX="-1166" custLinFactNeighborY="-7766">
        <dgm:presLayoutVars>
          <dgm:chMax val="0"/>
          <dgm:bulletEnabled val="1"/>
        </dgm:presLayoutVars>
      </dgm:prSet>
      <dgm:spPr/>
    </dgm:pt>
    <dgm:pt modelId="{FEF58D7B-A97D-4B4C-9BFA-79C87C26894B}" type="pres">
      <dgm:prSet presAssocID="{D5AB5731-2DD5-4B0F-ACDC-FB1B62B296EC}" presName="negativeSpace" presStyleCnt="0"/>
      <dgm:spPr/>
    </dgm:pt>
    <dgm:pt modelId="{22F3F6B7-0E15-46A0-920E-E0A55C78DAED}" type="pres">
      <dgm:prSet presAssocID="{D5AB5731-2DD5-4B0F-ACDC-FB1B62B296EC}" presName="childText" presStyleLbl="conFgAcc1" presStyleIdx="1" presStyleCnt="2" custScaleY="90060" custLinFactNeighborX="-33" custLinFactNeighborY="53271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25220202-43D3-486D-B822-7B4CFCC3FFE4}" type="presOf" srcId="{3032D3F4-FD65-4CA4-AFC3-344731272E57}" destId="{554F1391-8ED9-4FFC-B85D-C82738352E2D}" srcOrd="0" destOrd="4" presId="urn:microsoft.com/office/officeart/2005/8/layout/list1"/>
    <dgm:cxn modelId="{6BAFF508-7E00-47EC-BC3C-E91C3A798033}" srcId="{D5AB5731-2DD5-4B0F-ACDC-FB1B62B296EC}" destId="{CC136856-9BE9-48F1-A965-E999EF8C9202}" srcOrd="1" destOrd="0" parTransId="{62FBE773-3100-4121-A296-BE37EF18A760}" sibTransId="{5634B656-9F89-419A-94DC-01365AD03D7C}"/>
    <dgm:cxn modelId="{0206CD09-EDB3-4890-AFE4-B0156AEE1C6D}" type="presOf" srcId="{F9E1F48B-DEEA-4636-850F-A1A5D4A040D3}" destId="{22F3F6B7-0E15-46A0-920E-E0A55C78DAED}" srcOrd="0" destOrd="3" presId="urn:microsoft.com/office/officeart/2005/8/layout/list1"/>
    <dgm:cxn modelId="{31153717-498A-44CD-AC3A-25DCF47C2AF9}" type="presOf" srcId="{51F30C61-01E6-4878-B73C-EA249F5D1413}" destId="{554F1391-8ED9-4FFC-B85D-C82738352E2D}" srcOrd="0" destOrd="1" presId="urn:microsoft.com/office/officeart/2005/8/layout/list1"/>
    <dgm:cxn modelId="{4C74CC1F-24C0-4E21-A19A-2BFAD59FC12E}" type="presOf" srcId="{5153B4D4-FD96-433D-ABF5-B4B24CA38FA2}" destId="{554F1391-8ED9-4FFC-B85D-C82738352E2D}" srcOrd="0" destOrd="2" presId="urn:microsoft.com/office/officeart/2005/8/layout/list1"/>
    <dgm:cxn modelId="{4E6FB42B-2555-48B3-B195-9A9822426611}" srcId="{D5AB5731-2DD5-4B0F-ACDC-FB1B62B296EC}" destId="{04096D3C-9E9F-4B5F-A958-25CC2CE9F1EA}" srcOrd="2" destOrd="0" parTransId="{C1F00F41-4435-4B44-A83A-D8032FB3211F}" sibTransId="{DDD36BF7-A14F-47E9-A0D5-E0C4FC44083C}"/>
    <dgm:cxn modelId="{DC18DE34-2132-45F4-A82A-270DB2CB0E63}" type="presOf" srcId="{B2E3919A-3376-4D55-9D37-A223229BF08F}" destId="{554F1391-8ED9-4FFC-B85D-C82738352E2D}" srcOrd="0" destOrd="3" presId="urn:microsoft.com/office/officeart/2005/8/layout/list1"/>
    <dgm:cxn modelId="{DC917860-F7E1-4176-AD09-1B6CAE1EBAAA}" srcId="{62D51710-BF8A-4320-BE24-36C244399095}" destId="{5153B4D4-FD96-433D-ABF5-B4B24CA38FA2}" srcOrd="2" destOrd="0" parTransId="{4A6CE18F-661E-4472-91D0-69FB473FC9BD}" sibTransId="{44924A94-6346-4974-89C4-5D1882A9E64C}"/>
    <dgm:cxn modelId="{24825E61-014F-43D8-97A7-AAEB998097B8}" type="presOf" srcId="{62D51710-BF8A-4320-BE24-36C244399095}" destId="{66DA149E-CA4D-47B0-8DAC-59891D75F9C1}" srcOrd="0" destOrd="0" presId="urn:microsoft.com/office/officeart/2005/8/layout/list1"/>
    <dgm:cxn modelId="{B343A46F-B2B3-42D7-8E57-A62B574795DE}" type="presOf" srcId="{B21973AD-2907-4A34-8FD7-0B26F3D233AD}" destId="{554F1391-8ED9-4FFC-B85D-C82738352E2D}" srcOrd="0" destOrd="6" presId="urn:microsoft.com/office/officeart/2005/8/layout/list1"/>
    <dgm:cxn modelId="{81FCB951-0D8F-47A6-B495-01ECF48F54B4}" srcId="{D5AB5731-2DD5-4B0F-ACDC-FB1B62B296EC}" destId="{F3B5DDA5-149D-4D87-93B4-FA0CD2B1AA00}" srcOrd="0" destOrd="0" parTransId="{744B0EC9-8A65-49D1-BBD0-FD99326A9510}" sibTransId="{DA19246D-53BB-4BFB-820E-767486533619}"/>
    <dgm:cxn modelId="{483CFD71-7A28-4712-9BFE-7A0FFFCABB20}" srcId="{D5AB5731-2DD5-4B0F-ACDC-FB1B62B296EC}" destId="{F9E1F48B-DEEA-4636-850F-A1A5D4A040D3}" srcOrd="3" destOrd="0" parTransId="{ACEBAD22-7FE3-4188-AF39-5C9C460BC893}" sibTransId="{1E173085-3C3B-4022-8382-1B34BBC2701A}"/>
    <dgm:cxn modelId="{C5215F72-CFF1-4734-BE16-4CDA747E876B}" type="presOf" srcId="{A738FBC5-82E6-48A3-9F9E-3A7E82F96D32}" destId="{F72DEC3C-984A-4C56-A3A0-C7B836EE5205}" srcOrd="0" destOrd="0" presId="urn:microsoft.com/office/officeart/2005/8/layout/list1"/>
    <dgm:cxn modelId="{30FF4F52-3652-475A-BC38-67572FC29D10}" srcId="{62D51710-BF8A-4320-BE24-36C244399095}" destId="{51F30C61-01E6-4878-B73C-EA249F5D1413}" srcOrd="1" destOrd="0" parTransId="{05A81ADE-D3B6-4FF1-B4B0-19F81BD8C4FA}" sibTransId="{8681D5E2-2C79-4C78-BD7E-38B1D46BBFB0}"/>
    <dgm:cxn modelId="{CA3EF455-2362-422D-83F2-227793598D5D}" srcId="{A738FBC5-82E6-48A3-9F9E-3A7E82F96D32}" destId="{62D51710-BF8A-4320-BE24-36C244399095}" srcOrd="0" destOrd="0" parTransId="{30AC5729-C711-41BA-B3D6-294AB2315004}" sibTransId="{1EB95E36-5031-488E-B408-FEF4617917E2}"/>
    <dgm:cxn modelId="{5BB33056-1595-480C-816F-4F6DD8FD4F79}" srcId="{62D51710-BF8A-4320-BE24-36C244399095}" destId="{2CFA77A1-6318-44E4-81CF-C6194657498D}" srcOrd="0" destOrd="0" parTransId="{55B99010-9886-4F58-98CA-6D3F3905291B}" sibTransId="{598BA2BB-B1CB-404E-8515-54A54B4CBA41}"/>
    <dgm:cxn modelId="{91A26956-ACD2-4023-B528-E0BB9A68FD84}" type="presOf" srcId="{D5AB5731-2DD5-4B0F-ACDC-FB1B62B296EC}" destId="{4CAA4D8B-09AE-492B-9AEF-5FE4BC323201}" srcOrd="1" destOrd="0" presId="urn:microsoft.com/office/officeart/2005/8/layout/list1"/>
    <dgm:cxn modelId="{4A853B7B-07ED-415B-99BA-F88EBD000BE8}" type="presOf" srcId="{2CFA77A1-6318-44E4-81CF-C6194657498D}" destId="{554F1391-8ED9-4FFC-B85D-C82738352E2D}" srcOrd="0" destOrd="0" presId="urn:microsoft.com/office/officeart/2005/8/layout/list1"/>
    <dgm:cxn modelId="{D1C2A27E-FEF1-4969-86D6-846FAA9FCEFD}" type="presOf" srcId="{F3B5DDA5-149D-4D87-93B4-FA0CD2B1AA00}" destId="{22F3F6B7-0E15-46A0-920E-E0A55C78DAED}" srcOrd="0" destOrd="0" presId="urn:microsoft.com/office/officeart/2005/8/layout/list1"/>
    <dgm:cxn modelId="{F41B967F-ED8B-44BC-9622-02445D74098F}" srcId="{A738FBC5-82E6-48A3-9F9E-3A7E82F96D32}" destId="{D5AB5731-2DD5-4B0F-ACDC-FB1B62B296EC}" srcOrd="1" destOrd="0" parTransId="{C425D2B2-4119-4419-912A-14E63DCA93DF}" sibTransId="{1A0E7743-B787-4966-8DF0-3AF604BBDD3A}"/>
    <dgm:cxn modelId="{36C1F287-9CF3-49E1-A19A-0C16CDC115F4}" type="presOf" srcId="{04096D3C-9E9F-4B5F-A958-25CC2CE9F1EA}" destId="{22F3F6B7-0E15-46A0-920E-E0A55C78DAED}" srcOrd="0" destOrd="2" presId="urn:microsoft.com/office/officeart/2005/8/layout/list1"/>
    <dgm:cxn modelId="{1AECD789-576C-49B6-B41C-2457FACA98A1}" type="presOf" srcId="{62D51710-BF8A-4320-BE24-36C244399095}" destId="{17CB0523-8331-4472-BD65-2B7B93741CE7}" srcOrd="1" destOrd="0" presId="urn:microsoft.com/office/officeart/2005/8/layout/list1"/>
    <dgm:cxn modelId="{8DFCAB90-410A-4DAF-B325-8B38EF9FBD99}" srcId="{62D51710-BF8A-4320-BE24-36C244399095}" destId="{9A4B75FD-E47D-489B-B722-3AA907353995}" srcOrd="5" destOrd="0" parTransId="{DB9491F1-B3D6-4250-82BB-F5258836FB0E}" sibTransId="{9D62A741-6696-49F9-9815-B438D08153E0}"/>
    <dgm:cxn modelId="{0E2EC7B1-AF8A-46F4-ADA2-BBD9BB20EAE2}" srcId="{62D51710-BF8A-4320-BE24-36C244399095}" destId="{3032D3F4-FD65-4CA4-AFC3-344731272E57}" srcOrd="4" destOrd="0" parTransId="{E5716248-EFE1-4D98-A22F-44B7A820D33E}" sibTransId="{5A47CC5B-C619-437D-A308-ACF68AE59D8B}"/>
    <dgm:cxn modelId="{91D0DED6-388B-4587-B526-2F8BBFA731EB}" srcId="{62D51710-BF8A-4320-BE24-36C244399095}" destId="{B2E3919A-3376-4D55-9D37-A223229BF08F}" srcOrd="3" destOrd="0" parTransId="{D14B402C-E147-4148-9017-F27B3F7B3EF3}" sibTransId="{E0912483-FFBB-45A8-A4CB-E8D73F95BF78}"/>
    <dgm:cxn modelId="{99E54BDE-A2D0-4B91-804B-37421BE235F2}" srcId="{62D51710-BF8A-4320-BE24-36C244399095}" destId="{B21973AD-2907-4A34-8FD7-0B26F3D233AD}" srcOrd="6" destOrd="0" parTransId="{E8AFDA85-3F1F-47E2-9444-8A0780AA75F0}" sibTransId="{7047D9F2-493C-445C-A8A8-F27256A92A04}"/>
    <dgm:cxn modelId="{8296EFE2-626D-43BC-BB0D-97C9E208AADF}" type="presOf" srcId="{9A4B75FD-E47D-489B-B722-3AA907353995}" destId="{554F1391-8ED9-4FFC-B85D-C82738352E2D}" srcOrd="0" destOrd="5" presId="urn:microsoft.com/office/officeart/2005/8/layout/list1"/>
    <dgm:cxn modelId="{DCD72BE7-E138-468F-AAE5-71B5A2A210E4}" type="presOf" srcId="{D5AB5731-2DD5-4B0F-ACDC-FB1B62B296EC}" destId="{733CCF4B-F2CF-4298-BE3B-7B94219FE697}" srcOrd="0" destOrd="0" presId="urn:microsoft.com/office/officeart/2005/8/layout/list1"/>
    <dgm:cxn modelId="{6C16A5F3-53C8-4172-BB52-D334F617B50C}" type="presOf" srcId="{CC136856-9BE9-48F1-A965-E999EF8C9202}" destId="{22F3F6B7-0E15-46A0-920E-E0A55C78DAED}" srcOrd="0" destOrd="1" presId="urn:microsoft.com/office/officeart/2005/8/layout/list1"/>
    <dgm:cxn modelId="{46BE7DB4-DF4A-4326-BEC8-2A9F3D8549E9}" type="presParOf" srcId="{F72DEC3C-984A-4C56-A3A0-C7B836EE5205}" destId="{4C56F410-AACC-4374-BF8B-B790E084E0EB}" srcOrd="0" destOrd="0" presId="urn:microsoft.com/office/officeart/2005/8/layout/list1"/>
    <dgm:cxn modelId="{CD645595-3EFF-40BD-89EF-1C8F164E21C6}" type="presParOf" srcId="{4C56F410-AACC-4374-BF8B-B790E084E0EB}" destId="{66DA149E-CA4D-47B0-8DAC-59891D75F9C1}" srcOrd="0" destOrd="0" presId="urn:microsoft.com/office/officeart/2005/8/layout/list1"/>
    <dgm:cxn modelId="{EC5A77D1-2798-41CF-AA0A-50430F2273D2}" type="presParOf" srcId="{4C56F410-AACC-4374-BF8B-B790E084E0EB}" destId="{17CB0523-8331-4472-BD65-2B7B93741CE7}" srcOrd="1" destOrd="0" presId="urn:microsoft.com/office/officeart/2005/8/layout/list1"/>
    <dgm:cxn modelId="{8AB2A6C5-A312-4519-965B-EDE61284F42C}" type="presParOf" srcId="{F72DEC3C-984A-4C56-A3A0-C7B836EE5205}" destId="{F128E497-602F-482F-AA9D-26A52C81B195}" srcOrd="1" destOrd="0" presId="urn:microsoft.com/office/officeart/2005/8/layout/list1"/>
    <dgm:cxn modelId="{1FF0C0BD-D6B6-463E-A379-1911950EF3B6}" type="presParOf" srcId="{F72DEC3C-984A-4C56-A3A0-C7B836EE5205}" destId="{554F1391-8ED9-4FFC-B85D-C82738352E2D}" srcOrd="2" destOrd="0" presId="urn:microsoft.com/office/officeart/2005/8/layout/list1"/>
    <dgm:cxn modelId="{762C909C-0354-4795-86E5-09D467304BFC}" type="presParOf" srcId="{F72DEC3C-984A-4C56-A3A0-C7B836EE5205}" destId="{FD01DCF2-6E8D-46E5-AC6E-B8E40A867DBE}" srcOrd="3" destOrd="0" presId="urn:microsoft.com/office/officeart/2005/8/layout/list1"/>
    <dgm:cxn modelId="{64E12184-763D-466D-9AC3-8F5B8C10995C}" type="presParOf" srcId="{F72DEC3C-984A-4C56-A3A0-C7B836EE5205}" destId="{22DC859E-7ADD-4C71-B6BE-26F401AF0E91}" srcOrd="4" destOrd="0" presId="urn:microsoft.com/office/officeart/2005/8/layout/list1"/>
    <dgm:cxn modelId="{82E11A06-984B-400A-B636-B814C6BDB0F3}" type="presParOf" srcId="{22DC859E-7ADD-4C71-B6BE-26F401AF0E91}" destId="{733CCF4B-F2CF-4298-BE3B-7B94219FE697}" srcOrd="0" destOrd="0" presId="urn:microsoft.com/office/officeart/2005/8/layout/list1"/>
    <dgm:cxn modelId="{19194FD9-2AC1-4325-A0E3-85894090609F}" type="presParOf" srcId="{22DC859E-7ADD-4C71-B6BE-26F401AF0E91}" destId="{4CAA4D8B-09AE-492B-9AEF-5FE4BC323201}" srcOrd="1" destOrd="0" presId="urn:microsoft.com/office/officeart/2005/8/layout/list1"/>
    <dgm:cxn modelId="{BEF0D8BC-A7D2-4E02-896E-D1B97B678F8C}" type="presParOf" srcId="{F72DEC3C-984A-4C56-A3A0-C7B836EE5205}" destId="{FEF58D7B-A97D-4B4C-9BFA-79C87C26894B}" srcOrd="5" destOrd="0" presId="urn:microsoft.com/office/officeart/2005/8/layout/list1"/>
    <dgm:cxn modelId="{CFD88E23-1347-40EC-9964-F9E21E795A2A}" type="presParOf" srcId="{F72DEC3C-984A-4C56-A3A0-C7B836EE5205}" destId="{22F3F6B7-0E15-46A0-920E-E0A55C78DAE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38FBC5-82E6-48A3-9F9E-3A7E82F96D32}" type="doc">
      <dgm:prSet loTypeId="urn:microsoft.com/office/officeart/2005/8/layout/list1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62D51710-BF8A-4320-BE24-36C244399095}">
      <dgm:prSet phldrT="[Texte]" custT="1"/>
      <dgm:spPr>
        <a:xfrm>
          <a:off x="400293" y="59481"/>
          <a:ext cx="5604113" cy="442800"/>
        </a:xfrm>
        <a:solidFill>
          <a:srgbClr val="3333CC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just"/>
          <a:r>
            <a:rPr lang="fr-FR" sz="2800" b="1" strike="noStrike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65 - Les autres charges de gestion : 8,9 M€</a:t>
          </a:r>
          <a:endParaRPr lang="fr-FR" sz="2800" b="1" dirty="0">
            <a:solidFill>
              <a:sysClr val="window" lastClr="FFFFFF"/>
            </a:solidFill>
            <a:latin typeface="Arial"/>
            <a:ea typeface="DejaVu Sans"/>
            <a:cs typeface="DejaVu Sans"/>
          </a:endParaRPr>
        </a:p>
      </dgm:t>
    </dgm:pt>
    <dgm:pt modelId="{30AC5729-C711-41BA-B3D6-294AB2315004}" type="parTrans" cxnId="{CA3EF455-2362-422D-83F2-227793598D5D}">
      <dgm:prSet/>
      <dgm:spPr/>
      <dgm:t>
        <a:bodyPr/>
        <a:lstStyle/>
        <a:p>
          <a:endParaRPr lang="fr-FR" sz="2400"/>
        </a:p>
      </dgm:t>
    </dgm:pt>
    <dgm:pt modelId="{1EB95E36-5031-488E-B408-FEF4617917E2}" type="sibTrans" cxnId="{CA3EF455-2362-422D-83F2-227793598D5D}">
      <dgm:prSet/>
      <dgm:spPr/>
      <dgm:t>
        <a:bodyPr/>
        <a:lstStyle/>
        <a:p>
          <a:endParaRPr lang="fr-FR" sz="2400"/>
        </a:p>
      </dgm:t>
    </dgm:pt>
    <dgm:pt modelId="{2CFA77A1-6318-44E4-81CF-C6194657498D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sz="2400" b="1" dirty="0"/>
            <a:t>Hausse de 159 k€, soit +1,82 %</a:t>
          </a:r>
          <a:endParaRPr lang="fr-FR" sz="2400" b="0" strike="noStrike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55B99010-9886-4F58-98CA-6D3F3905291B}" type="parTrans" cxnId="{5BB33056-1595-480C-816F-4F6DD8FD4F79}">
      <dgm:prSet/>
      <dgm:spPr/>
      <dgm:t>
        <a:bodyPr/>
        <a:lstStyle/>
        <a:p>
          <a:endParaRPr lang="fr-FR" sz="2400"/>
        </a:p>
      </dgm:t>
    </dgm:pt>
    <dgm:pt modelId="{598BA2BB-B1CB-404E-8515-54A54B4CBA41}" type="sibTrans" cxnId="{5BB33056-1595-480C-816F-4F6DD8FD4F79}">
      <dgm:prSet/>
      <dgm:spPr/>
      <dgm:t>
        <a:bodyPr/>
        <a:lstStyle/>
        <a:p>
          <a:endParaRPr lang="fr-FR" sz="2400"/>
        </a:p>
      </dgm:t>
    </dgm:pt>
    <dgm:pt modelId="{9FAE97F4-51EA-4266-8902-D22F411E03C5}">
      <dgm:prSet custT="1"/>
      <dgm:spPr>
        <a:xfrm>
          <a:off x="400293" y="2577906"/>
          <a:ext cx="5604113" cy="442800"/>
        </a:xfrm>
        <a:solidFill>
          <a:srgbClr val="2D2DB9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fr-FR" sz="2800" b="1" strike="noStrike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66 – Les charges financières : 0,815 M€ </a:t>
          </a:r>
        </a:p>
      </dgm:t>
    </dgm:pt>
    <dgm:pt modelId="{6CBEED00-0C08-44CB-9B78-65004C830626}" type="parTrans" cxnId="{7077E562-8C91-42D0-8EC8-CE60EF8219CE}">
      <dgm:prSet/>
      <dgm:spPr/>
      <dgm:t>
        <a:bodyPr/>
        <a:lstStyle/>
        <a:p>
          <a:endParaRPr lang="fr-FR" sz="2400"/>
        </a:p>
      </dgm:t>
    </dgm:pt>
    <dgm:pt modelId="{6FE7DF89-A888-4683-8873-178328197DFF}" type="sibTrans" cxnId="{7077E562-8C91-42D0-8EC8-CE60EF8219CE}">
      <dgm:prSet/>
      <dgm:spPr/>
      <dgm:t>
        <a:bodyPr/>
        <a:lstStyle/>
        <a:p>
          <a:endParaRPr lang="fr-FR" sz="2400"/>
        </a:p>
      </dgm:t>
    </dgm:pt>
    <dgm:pt modelId="{6FACE62C-CE22-48DC-9577-3FFC6442933F}">
      <dgm:prSet custT="1"/>
      <dgm:spPr>
        <a:xfrm>
          <a:off x="400293" y="3730806"/>
          <a:ext cx="5604113" cy="442800"/>
        </a:xfrm>
        <a:solidFill>
          <a:srgbClr val="C7BAE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fr-FR" sz="2800" b="1" strike="noStrike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(014 - 67 - 68) Les autres charges : 1,41 M€</a:t>
          </a:r>
        </a:p>
      </dgm:t>
    </dgm:pt>
    <dgm:pt modelId="{83115465-6F0F-4FE2-8E37-F5D414FFDE3B}" type="parTrans" cxnId="{5EB49D8F-6CA6-4299-A549-0E05A6380220}">
      <dgm:prSet/>
      <dgm:spPr/>
      <dgm:t>
        <a:bodyPr/>
        <a:lstStyle/>
        <a:p>
          <a:endParaRPr lang="fr-FR" sz="2400"/>
        </a:p>
      </dgm:t>
    </dgm:pt>
    <dgm:pt modelId="{751009FE-926A-4B6C-BB98-F620A8947E1E}" type="sibTrans" cxnId="{5EB49D8F-6CA6-4299-A549-0E05A6380220}">
      <dgm:prSet/>
      <dgm:spPr/>
      <dgm:t>
        <a:bodyPr/>
        <a:lstStyle/>
        <a:p>
          <a:endParaRPr lang="fr-FR" sz="2400"/>
        </a:p>
      </dgm:t>
    </dgm:pt>
    <dgm:pt modelId="{85D36BD1-CEF3-4DEB-A884-C4475C2C7C11}">
      <dgm:prSet custT="1"/>
      <dgm:spPr>
        <a:xfrm>
          <a:off x="0" y="3952206"/>
          <a:ext cx="8005877" cy="62606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sz="2000" b="1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DejaVu Sans"/>
            </a:rPr>
            <a:t>Hausse de 454 k€ par rapport à 2024, soit + 47%</a:t>
          </a:r>
          <a:endParaRPr lang="fr-FR" sz="20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Arial" panose="020B0604020202020204" pitchFamily="34" charset="0"/>
          </a:endParaRPr>
        </a:p>
      </dgm:t>
    </dgm:pt>
    <dgm:pt modelId="{1A2B0720-83B9-4AC4-859F-0611E13B27B1}" type="parTrans" cxnId="{2D232E95-917C-49BA-BBAD-70285591E10B}">
      <dgm:prSet/>
      <dgm:spPr/>
      <dgm:t>
        <a:bodyPr/>
        <a:lstStyle/>
        <a:p>
          <a:endParaRPr lang="fr-FR"/>
        </a:p>
      </dgm:t>
    </dgm:pt>
    <dgm:pt modelId="{C6C29513-BB77-4520-81A7-8094B3B726C1}" type="sibTrans" cxnId="{2D232E95-917C-49BA-BBAD-70285591E10B}">
      <dgm:prSet/>
      <dgm:spPr/>
      <dgm:t>
        <a:bodyPr/>
        <a:lstStyle/>
        <a:p>
          <a:endParaRPr lang="fr-FR"/>
        </a:p>
      </dgm:t>
    </dgm:pt>
    <dgm:pt modelId="{01EA94F8-F1E5-47E8-87FE-4D4CE579EFAC}">
      <dgm:prSet custT="1"/>
      <dgm:spPr>
        <a:xfrm>
          <a:off x="0" y="2799306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63137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sz="2400" b="1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DejaVu Sans"/>
            </a:rPr>
            <a:t>Hausse de 8 k€ par rapport à 2024, soit + 1%</a:t>
          </a:r>
          <a:endParaRPr lang="fr-FR" sz="24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5E60D162-1C9D-45FA-8E44-8924E107DD94}" type="parTrans" cxnId="{71572978-E599-4906-8E46-8474D64530F5}">
      <dgm:prSet/>
      <dgm:spPr/>
      <dgm:t>
        <a:bodyPr/>
        <a:lstStyle/>
        <a:p>
          <a:endParaRPr lang="fr-FR"/>
        </a:p>
      </dgm:t>
    </dgm:pt>
    <dgm:pt modelId="{C7C5E923-541A-460C-A8F6-DDC35F0357B9}" type="sibTrans" cxnId="{71572978-E599-4906-8E46-8474D64530F5}">
      <dgm:prSet/>
      <dgm:spPr/>
      <dgm:t>
        <a:bodyPr/>
        <a:lstStyle/>
        <a:p>
          <a:endParaRPr lang="fr-FR"/>
        </a:p>
      </dgm:t>
    </dgm:pt>
    <dgm:pt modelId="{58984B2C-F17C-4F3A-9989-088FB86C457A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FR" sz="2000" b="0" strike="noStrike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6 660 k€ de FCCT, qui progresse de +1,68 % par rapport à 2024 et constitue le principal poste du chapitre,
116 k€ d’indemnités versées suite à la clôture du contentieux IDF Mobilités / Bolloré,</a:t>
          </a:r>
          <a:endParaRPr lang="fr-FR" sz="2000" b="0" strike="noStrike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DejaVu Sans"/>
            <a:cs typeface="Arial" panose="020B0604020202020204" pitchFamily="34" charset="0"/>
          </a:endParaRPr>
        </a:p>
      </dgm:t>
    </dgm:pt>
    <dgm:pt modelId="{64DB3EE6-12DE-432D-B178-D6BDA4C89824}" type="parTrans" cxnId="{292F8917-C19D-4FCF-B052-567570122553}">
      <dgm:prSet/>
      <dgm:spPr/>
      <dgm:t>
        <a:bodyPr/>
        <a:lstStyle/>
        <a:p>
          <a:endParaRPr lang="fr-FR"/>
        </a:p>
      </dgm:t>
    </dgm:pt>
    <dgm:pt modelId="{7DCB29E0-1FA5-4716-B380-CFA15B12F3F8}" type="sibTrans" cxnId="{292F8917-C19D-4FCF-B052-567570122553}">
      <dgm:prSet/>
      <dgm:spPr/>
      <dgm:t>
        <a:bodyPr/>
        <a:lstStyle/>
        <a:p>
          <a:endParaRPr lang="fr-FR"/>
        </a:p>
      </dgm:t>
    </dgm:pt>
    <dgm:pt modelId="{6635D7A4-CD7E-477F-A492-C9C74C50AA70}">
      <dgm:prSet custT="1"/>
      <dgm:spPr>
        <a:xfrm>
          <a:off x="0" y="2799306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63137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Hausse liée aux emprunts à taux variables : +8 k€ et à la contractualisation de deux emprunts de 3 M€ suite au recours contre l’avenant à la cession des terrains à COGEDIM : +64 k€,
Hausse partiellement compensée par l’arrivée à échéance de 3 emprunts en 2025.</a:t>
          </a:r>
          <a:endParaRPr lang="fr-FR" sz="24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0C57AF97-EB22-4FD1-8DE1-50BB3766EA0F}" type="parTrans" cxnId="{5DE81791-699F-4719-8ECC-B866E4047F3F}">
      <dgm:prSet/>
      <dgm:spPr/>
      <dgm:t>
        <a:bodyPr/>
        <a:lstStyle/>
        <a:p>
          <a:endParaRPr lang="fr-FR"/>
        </a:p>
      </dgm:t>
    </dgm:pt>
    <dgm:pt modelId="{62DB7DDF-FD98-4F39-B81D-5857F9A2422B}" type="sibTrans" cxnId="{5DE81791-699F-4719-8ECC-B866E4047F3F}">
      <dgm:prSet/>
      <dgm:spPr/>
      <dgm:t>
        <a:bodyPr/>
        <a:lstStyle/>
        <a:p>
          <a:endParaRPr lang="fr-FR"/>
        </a:p>
      </dgm:t>
    </dgm:pt>
    <dgm:pt modelId="{72F52DE1-C951-407D-909B-54216EF7BF23}">
      <dgm:prSet custT="1"/>
      <dgm:spPr>
        <a:xfrm>
          <a:off x="0" y="3952206"/>
          <a:ext cx="8005877" cy="62606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/>
      </dgm:spPr>
      <dgm:t>
        <a:bodyPr/>
        <a:lstStyle/>
        <a:p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Nouvelle contribution DILICO + 249 k€, soit 55% du volume de la hausse</a:t>
          </a:r>
        </a:p>
      </dgm:t>
    </dgm:pt>
    <dgm:pt modelId="{88AC3549-7A82-48F4-AEF9-23430B839339}" type="parTrans" cxnId="{713868CA-F367-47E4-BF14-4CBD96E5D939}">
      <dgm:prSet/>
      <dgm:spPr/>
      <dgm:t>
        <a:bodyPr/>
        <a:lstStyle/>
        <a:p>
          <a:endParaRPr lang="fr-FR"/>
        </a:p>
      </dgm:t>
    </dgm:pt>
    <dgm:pt modelId="{7FBA51F6-9A76-4D7A-95F0-51885BD73B5F}" type="sibTrans" cxnId="{713868CA-F367-47E4-BF14-4CBD96E5D939}">
      <dgm:prSet/>
      <dgm:spPr/>
      <dgm:t>
        <a:bodyPr/>
        <a:lstStyle/>
        <a:p>
          <a:endParaRPr lang="fr-FR"/>
        </a:p>
      </dgm:t>
    </dgm:pt>
    <dgm:pt modelId="{7C448418-8A46-4A06-8C6C-781EAF2EA7C0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FR" sz="2000" b="0" strike="noStrike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158 k€ de participations à la scolarité, qui augmente de +9% par rapport à 2024,</a:t>
          </a:r>
        </a:p>
      </dgm:t>
    </dgm:pt>
    <dgm:pt modelId="{AE2F50EB-C6B3-4EA1-B137-F00F66AA75AD}" type="sibTrans" cxnId="{438DC91E-FB2B-4424-B928-E8DB61E2792E}">
      <dgm:prSet/>
      <dgm:spPr/>
      <dgm:t>
        <a:bodyPr/>
        <a:lstStyle/>
        <a:p>
          <a:endParaRPr lang="fr-FR"/>
        </a:p>
      </dgm:t>
    </dgm:pt>
    <dgm:pt modelId="{1BD4EFE3-EE53-4B18-A315-E4AE9F39836B}" type="parTrans" cxnId="{438DC91E-FB2B-4424-B928-E8DB61E2792E}">
      <dgm:prSet/>
      <dgm:spPr/>
      <dgm:t>
        <a:bodyPr/>
        <a:lstStyle/>
        <a:p>
          <a:endParaRPr lang="fr-FR"/>
        </a:p>
      </dgm:t>
    </dgm:pt>
    <dgm:pt modelId="{B5BA4C48-42F1-4D52-8F4F-8913BB613BAB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fr-FR" sz="2000" b="0" strike="noStrike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Subventions versées aux associations 979 k€ stable,</a:t>
          </a:r>
        </a:p>
      </dgm:t>
    </dgm:pt>
    <dgm:pt modelId="{504D6AC9-A33E-44FE-90E3-77C3DBA51942}" type="parTrans" cxnId="{B9D1213F-73D0-4F06-A69B-297D9EC39369}">
      <dgm:prSet/>
      <dgm:spPr/>
      <dgm:t>
        <a:bodyPr/>
        <a:lstStyle/>
        <a:p>
          <a:endParaRPr lang="fr-FR"/>
        </a:p>
      </dgm:t>
    </dgm:pt>
    <dgm:pt modelId="{599AF383-7864-499D-80D7-2C8ADAE2735F}" type="sibTrans" cxnId="{B9D1213F-73D0-4F06-A69B-297D9EC39369}">
      <dgm:prSet/>
      <dgm:spPr/>
      <dgm:t>
        <a:bodyPr/>
        <a:lstStyle/>
        <a:p>
          <a:endParaRPr lang="fr-FR"/>
        </a:p>
      </dgm:t>
    </dgm:pt>
    <dgm:pt modelId="{A6BE65AE-51A0-48C3-9DD9-6FD21C0028DD}">
      <dgm:prSet custT="1"/>
      <dgm:spPr>
        <a:xfrm>
          <a:off x="0" y="3952206"/>
          <a:ext cx="8005877" cy="62606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FPIC 566 k€, en hausse de 13% par rapport à 2024 (application du droit commun)</a:t>
          </a:r>
        </a:p>
      </dgm:t>
    </dgm:pt>
    <dgm:pt modelId="{83B6813D-9EC6-4ABE-AFB3-28A84E39DC09}" type="parTrans" cxnId="{BF8223D6-40DE-4846-9C83-CE94CAD0698B}">
      <dgm:prSet/>
      <dgm:spPr/>
      <dgm:t>
        <a:bodyPr/>
        <a:lstStyle/>
        <a:p>
          <a:endParaRPr lang="fr-FR"/>
        </a:p>
      </dgm:t>
    </dgm:pt>
    <dgm:pt modelId="{519F9888-674C-48B2-83AC-48E74E2AD86A}" type="sibTrans" cxnId="{BF8223D6-40DE-4846-9C83-CE94CAD0698B}">
      <dgm:prSet/>
      <dgm:spPr/>
      <dgm:t>
        <a:bodyPr/>
        <a:lstStyle/>
        <a:p>
          <a:endParaRPr lang="fr-FR"/>
        </a:p>
      </dgm:t>
    </dgm:pt>
    <dgm:pt modelId="{D297D6CD-DB5E-4DE3-8916-4E28827909D6}">
      <dgm:prSet custT="1"/>
      <dgm:spPr>
        <a:xfrm>
          <a:off x="0" y="3952206"/>
          <a:ext cx="8005877" cy="62606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/>
      </dgm:spPr>
      <dgm:t>
        <a:bodyPr/>
        <a:lstStyle/>
        <a:p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Stationnement 425 k€, en hausse de 11% par rapport à 2024 (hausse des recettes)</a:t>
          </a:r>
        </a:p>
      </dgm:t>
    </dgm:pt>
    <dgm:pt modelId="{7DFFB370-61CC-47C1-8391-65F2BE5F136F}" type="parTrans" cxnId="{FF546913-A02E-49D6-9D21-A6D751C35695}">
      <dgm:prSet/>
      <dgm:spPr/>
      <dgm:t>
        <a:bodyPr/>
        <a:lstStyle/>
        <a:p>
          <a:endParaRPr lang="fr-FR"/>
        </a:p>
      </dgm:t>
    </dgm:pt>
    <dgm:pt modelId="{D6BE612D-06B0-4658-B143-38B398F62708}" type="sibTrans" cxnId="{FF546913-A02E-49D6-9D21-A6D751C35695}">
      <dgm:prSet/>
      <dgm:spPr/>
      <dgm:t>
        <a:bodyPr/>
        <a:lstStyle/>
        <a:p>
          <a:endParaRPr lang="fr-FR"/>
        </a:p>
      </dgm:t>
    </dgm:pt>
    <dgm:pt modelId="{A246130A-C209-4D9B-8FC0-5DBA8BE98EA8}">
      <dgm:prSet custT="1"/>
      <dgm:spPr>
        <a:xfrm>
          <a:off x="0" y="3952206"/>
          <a:ext cx="8005877" cy="626062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/>
      </dgm:spPr>
      <dgm:t>
        <a:bodyPr/>
        <a:lstStyle/>
        <a:p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Taxe de séjour 30 k€, en baisse de 50% (changement de modalités de versements) </a:t>
          </a:r>
        </a:p>
      </dgm:t>
    </dgm:pt>
    <dgm:pt modelId="{1CAD0BEC-483E-467F-AC38-2CBCC3336C44}" type="parTrans" cxnId="{966FF793-F8E3-4D28-9A34-A91491D3B764}">
      <dgm:prSet/>
      <dgm:spPr/>
      <dgm:t>
        <a:bodyPr/>
        <a:lstStyle/>
        <a:p>
          <a:endParaRPr lang="fr-FR"/>
        </a:p>
      </dgm:t>
    </dgm:pt>
    <dgm:pt modelId="{B3823596-2D4B-4287-B38F-0CBFF0B8E5EB}" type="sibTrans" cxnId="{966FF793-F8E3-4D28-9A34-A91491D3B764}">
      <dgm:prSet/>
      <dgm:spPr/>
      <dgm:t>
        <a:bodyPr/>
        <a:lstStyle/>
        <a:p>
          <a:endParaRPr lang="fr-FR"/>
        </a:p>
      </dgm:t>
    </dgm:pt>
    <dgm:pt modelId="{F52E5A23-4993-4150-9E4A-E22B8CAA3A69}">
      <dgm:prSet custT="1"/>
      <dgm:spPr>
        <a:xfrm>
          <a:off x="0" y="280881"/>
          <a:ext cx="8005877" cy="850500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fr-FR" sz="2000" b="0" strike="noStrike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Subvention au CCAS de 380 k€ en baisse de 13% (</a:t>
          </a:r>
          <a:r>
            <a:rPr lang="fr-FR" sz="2000" b="0" strike="noStrike" spc="-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sub</a:t>
          </a:r>
          <a:r>
            <a:rPr lang="fr-FR" sz="2000" b="0" strike="noStrike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 en 2024 pour le recrutement d’une seconde assistante sociale qui n’a pas eu lieu).</a:t>
          </a:r>
        </a:p>
      </dgm:t>
    </dgm:pt>
    <dgm:pt modelId="{7C0A6B2E-D1EC-4AB5-BCCC-3EBF366E06DF}" type="parTrans" cxnId="{0FBC6660-6B29-4D28-ADF3-B64901E35544}">
      <dgm:prSet/>
      <dgm:spPr/>
      <dgm:t>
        <a:bodyPr/>
        <a:lstStyle/>
        <a:p>
          <a:endParaRPr lang="fr-FR"/>
        </a:p>
      </dgm:t>
    </dgm:pt>
    <dgm:pt modelId="{1B468379-6481-4926-A8A9-954CD69BE5BB}" type="sibTrans" cxnId="{0FBC6660-6B29-4D28-ADF3-B64901E35544}">
      <dgm:prSet/>
      <dgm:spPr/>
      <dgm:t>
        <a:bodyPr/>
        <a:lstStyle/>
        <a:p>
          <a:endParaRPr lang="fr-FR"/>
        </a:p>
      </dgm:t>
    </dgm:pt>
    <dgm:pt modelId="{F72DEC3C-984A-4C56-A3A0-C7B836EE5205}" type="pres">
      <dgm:prSet presAssocID="{A738FBC5-82E6-48A3-9F9E-3A7E82F96D32}" presName="linear" presStyleCnt="0">
        <dgm:presLayoutVars>
          <dgm:dir/>
          <dgm:animLvl val="lvl"/>
          <dgm:resizeHandles val="exact"/>
        </dgm:presLayoutVars>
      </dgm:prSet>
      <dgm:spPr/>
    </dgm:pt>
    <dgm:pt modelId="{4C56F410-AACC-4374-BF8B-B790E084E0EB}" type="pres">
      <dgm:prSet presAssocID="{62D51710-BF8A-4320-BE24-36C244399095}" presName="parentLin" presStyleCnt="0"/>
      <dgm:spPr/>
    </dgm:pt>
    <dgm:pt modelId="{66DA149E-CA4D-47B0-8DAC-59891D75F9C1}" type="pres">
      <dgm:prSet presAssocID="{62D51710-BF8A-4320-BE24-36C244399095}" presName="parentLeftMargin" presStyleLbl="node1" presStyleIdx="0" presStyleCnt="3"/>
      <dgm:spPr>
        <a:prstGeom prst="roundRect">
          <a:avLst/>
        </a:prstGeom>
      </dgm:spPr>
    </dgm:pt>
    <dgm:pt modelId="{17CB0523-8331-4472-BD65-2B7B93741CE7}" type="pres">
      <dgm:prSet presAssocID="{62D51710-BF8A-4320-BE24-36C244399095}" presName="parentText" presStyleLbl="node1" presStyleIdx="0" presStyleCnt="3" custScaleX="137287" custLinFactNeighborX="468" custLinFactNeighborY="13186">
        <dgm:presLayoutVars>
          <dgm:chMax val="0"/>
          <dgm:bulletEnabled val="1"/>
        </dgm:presLayoutVars>
      </dgm:prSet>
      <dgm:spPr/>
    </dgm:pt>
    <dgm:pt modelId="{F128E497-602F-482F-AA9D-26A52C81B195}" type="pres">
      <dgm:prSet presAssocID="{62D51710-BF8A-4320-BE24-36C244399095}" presName="negativeSpace" presStyleCnt="0"/>
      <dgm:spPr/>
    </dgm:pt>
    <dgm:pt modelId="{554F1391-8ED9-4FFC-B85D-C82738352E2D}" type="pres">
      <dgm:prSet presAssocID="{62D51710-BF8A-4320-BE24-36C244399095}" presName="childText" presStyleLbl="conFgAcc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FD01DCF2-6E8D-46E5-AC6E-B8E40A867DBE}" type="pres">
      <dgm:prSet presAssocID="{1EB95E36-5031-488E-B408-FEF4617917E2}" presName="spaceBetweenRectangles" presStyleCnt="0"/>
      <dgm:spPr/>
    </dgm:pt>
    <dgm:pt modelId="{BFA97C5C-84E5-4943-804B-E8D835345DB2}" type="pres">
      <dgm:prSet presAssocID="{9FAE97F4-51EA-4266-8902-D22F411E03C5}" presName="parentLin" presStyleCnt="0"/>
      <dgm:spPr/>
    </dgm:pt>
    <dgm:pt modelId="{644622DB-C5C3-4612-AA40-777A9C5DFE6F}" type="pres">
      <dgm:prSet presAssocID="{9FAE97F4-51EA-4266-8902-D22F411E03C5}" presName="parentLeftMargin" presStyleLbl="node1" presStyleIdx="0" presStyleCnt="3"/>
      <dgm:spPr>
        <a:prstGeom prst="roundRect">
          <a:avLst/>
        </a:prstGeom>
      </dgm:spPr>
    </dgm:pt>
    <dgm:pt modelId="{3D99E6BF-A838-40F8-AFE5-91F7E5FD1847}" type="pres">
      <dgm:prSet presAssocID="{9FAE97F4-51EA-4266-8902-D22F411E03C5}" presName="parentText" presStyleLbl="node1" presStyleIdx="1" presStyleCnt="3" custScaleX="137287" custLinFactNeighborX="-1362" custLinFactNeighborY="1456">
        <dgm:presLayoutVars>
          <dgm:chMax val="0"/>
          <dgm:bulletEnabled val="1"/>
        </dgm:presLayoutVars>
      </dgm:prSet>
      <dgm:spPr/>
    </dgm:pt>
    <dgm:pt modelId="{1D53A8B7-2F98-4D26-A770-0ABA330F166C}" type="pres">
      <dgm:prSet presAssocID="{9FAE97F4-51EA-4266-8902-D22F411E03C5}" presName="negativeSpace" presStyleCnt="0"/>
      <dgm:spPr/>
    </dgm:pt>
    <dgm:pt modelId="{D624CF95-5CF9-474F-BDB8-354553C6B1A5}" type="pres">
      <dgm:prSet presAssocID="{9FAE97F4-51EA-4266-8902-D22F411E03C5}" presName="childText" presStyleLbl="conFgAcc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2A9EA762-7704-4FB4-A845-4B70BAB38AB6}" type="pres">
      <dgm:prSet presAssocID="{6FE7DF89-A888-4683-8873-178328197DFF}" presName="spaceBetweenRectangles" presStyleCnt="0"/>
      <dgm:spPr/>
    </dgm:pt>
    <dgm:pt modelId="{87D09138-2B77-494C-953C-47FB63432914}" type="pres">
      <dgm:prSet presAssocID="{6FACE62C-CE22-48DC-9577-3FFC6442933F}" presName="parentLin" presStyleCnt="0"/>
      <dgm:spPr/>
    </dgm:pt>
    <dgm:pt modelId="{B800025B-319A-4F46-A877-BF891E100670}" type="pres">
      <dgm:prSet presAssocID="{6FACE62C-CE22-48DC-9577-3FFC6442933F}" presName="parentLeftMargin" presStyleLbl="node1" presStyleIdx="1" presStyleCnt="3"/>
      <dgm:spPr>
        <a:prstGeom prst="roundRect">
          <a:avLst/>
        </a:prstGeom>
      </dgm:spPr>
    </dgm:pt>
    <dgm:pt modelId="{0AC8AAB7-3FF6-4651-855E-3CA28A8F3842}" type="pres">
      <dgm:prSet presAssocID="{6FACE62C-CE22-48DC-9577-3FFC6442933F}" presName="parentText" presStyleLbl="node1" presStyleIdx="2" presStyleCnt="3" custScaleX="137287">
        <dgm:presLayoutVars>
          <dgm:chMax val="0"/>
          <dgm:bulletEnabled val="1"/>
        </dgm:presLayoutVars>
      </dgm:prSet>
      <dgm:spPr/>
    </dgm:pt>
    <dgm:pt modelId="{E2087C08-AFF1-41FE-B305-25F3774D0A14}" type="pres">
      <dgm:prSet presAssocID="{6FACE62C-CE22-48DC-9577-3FFC6442933F}" presName="negativeSpace" presStyleCnt="0"/>
      <dgm:spPr/>
    </dgm:pt>
    <dgm:pt modelId="{E15112F4-03DE-466F-B447-9955489694A7}" type="pres">
      <dgm:prSet presAssocID="{6FACE62C-CE22-48DC-9577-3FFC6442933F}" presName="childText" presStyleLbl="conFgAcc1" presStyleIdx="2" presStyleCnt="3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40F8B208-FC23-42A6-84CC-40EAD3AD5E8B}" type="presOf" srcId="{72F52DE1-C951-407D-909B-54216EF7BF23}" destId="{E15112F4-03DE-466F-B447-9955489694A7}" srcOrd="0" destOrd="4" presId="urn:microsoft.com/office/officeart/2005/8/layout/list1"/>
    <dgm:cxn modelId="{FF546913-A02E-49D6-9D21-A6D751C35695}" srcId="{6FACE62C-CE22-48DC-9577-3FFC6442933F}" destId="{D297D6CD-DB5E-4DE3-8916-4E28827909D6}" srcOrd="2" destOrd="0" parTransId="{7DFFB370-61CC-47C1-8391-65F2BE5F136F}" sibTransId="{D6BE612D-06B0-4658-B143-38B398F62708}"/>
    <dgm:cxn modelId="{292F8917-C19D-4FCF-B052-567570122553}" srcId="{62D51710-BF8A-4320-BE24-36C244399095}" destId="{58984B2C-F17C-4F3A-9989-088FB86C457A}" srcOrd="1" destOrd="0" parTransId="{64DB3EE6-12DE-432D-B178-D6BDA4C89824}" sibTransId="{7DCB29E0-1FA5-4716-B380-CFA15B12F3F8}"/>
    <dgm:cxn modelId="{C03B7F1C-3DBC-4D09-846E-6D7889E29B92}" type="presOf" srcId="{9FAE97F4-51EA-4266-8902-D22F411E03C5}" destId="{3D99E6BF-A838-40F8-AFE5-91F7E5FD1847}" srcOrd="1" destOrd="0" presId="urn:microsoft.com/office/officeart/2005/8/layout/list1"/>
    <dgm:cxn modelId="{438DC91E-FB2B-4424-B928-E8DB61E2792E}" srcId="{62D51710-BF8A-4320-BE24-36C244399095}" destId="{7C448418-8A46-4A06-8C6C-781EAF2EA7C0}" srcOrd="2" destOrd="0" parTransId="{1BD4EFE3-EE53-4B18-A315-E4AE9F39836B}" sibTransId="{AE2F50EB-C6B3-4EA1-B137-F00F66AA75AD}"/>
    <dgm:cxn modelId="{3F07211F-885B-4673-BC86-D4046A3CC3FE}" type="presOf" srcId="{7C448418-8A46-4A06-8C6C-781EAF2EA7C0}" destId="{554F1391-8ED9-4FFC-B85D-C82738352E2D}" srcOrd="0" destOrd="2" presId="urn:microsoft.com/office/officeart/2005/8/layout/list1"/>
    <dgm:cxn modelId="{B9D1213F-73D0-4F06-A69B-297D9EC39369}" srcId="{62D51710-BF8A-4320-BE24-36C244399095}" destId="{B5BA4C48-42F1-4D52-8F4F-8913BB613BAB}" srcOrd="3" destOrd="0" parTransId="{504D6AC9-A33E-44FE-90E3-77C3DBA51942}" sibTransId="{599AF383-7864-499D-80D7-2C8ADAE2735F}"/>
    <dgm:cxn modelId="{D9E52940-BBF6-4B6F-B62F-DC11183D2D56}" type="presOf" srcId="{A6BE65AE-51A0-48C3-9DD9-6FD21C0028DD}" destId="{E15112F4-03DE-466F-B447-9955489694A7}" srcOrd="0" destOrd="1" presId="urn:microsoft.com/office/officeart/2005/8/layout/list1"/>
    <dgm:cxn modelId="{3D6E155E-8075-426E-9ACC-5B05C032E491}" type="presOf" srcId="{6635D7A4-CD7E-477F-A492-C9C74C50AA70}" destId="{D624CF95-5CF9-474F-BDB8-354553C6B1A5}" srcOrd="0" destOrd="1" presId="urn:microsoft.com/office/officeart/2005/8/layout/list1"/>
    <dgm:cxn modelId="{6527825F-2D24-4957-9F6D-5C4562A40FD2}" type="presOf" srcId="{A246130A-C209-4D9B-8FC0-5DBA8BE98EA8}" destId="{E15112F4-03DE-466F-B447-9955489694A7}" srcOrd="0" destOrd="3" presId="urn:microsoft.com/office/officeart/2005/8/layout/list1"/>
    <dgm:cxn modelId="{0FBC6660-6B29-4D28-ADF3-B64901E35544}" srcId="{62D51710-BF8A-4320-BE24-36C244399095}" destId="{F52E5A23-4993-4150-9E4A-E22B8CAA3A69}" srcOrd="4" destOrd="0" parTransId="{7C0A6B2E-D1EC-4AB5-BCCC-3EBF366E06DF}" sibTransId="{1B468379-6481-4926-A8A9-954CD69BE5BB}"/>
    <dgm:cxn modelId="{24825E61-014F-43D8-97A7-AAEB998097B8}" type="presOf" srcId="{62D51710-BF8A-4320-BE24-36C244399095}" destId="{66DA149E-CA4D-47B0-8DAC-59891D75F9C1}" srcOrd="0" destOrd="0" presId="urn:microsoft.com/office/officeart/2005/8/layout/list1"/>
    <dgm:cxn modelId="{7077E562-8C91-42D0-8EC8-CE60EF8219CE}" srcId="{A738FBC5-82E6-48A3-9F9E-3A7E82F96D32}" destId="{9FAE97F4-51EA-4266-8902-D22F411E03C5}" srcOrd="1" destOrd="0" parTransId="{6CBEED00-0C08-44CB-9B78-65004C830626}" sibTransId="{6FE7DF89-A888-4683-8873-178328197DFF}"/>
    <dgm:cxn modelId="{04B3B948-8B75-4698-9E8D-428B9BB222DF}" type="presOf" srcId="{B5BA4C48-42F1-4D52-8F4F-8913BB613BAB}" destId="{554F1391-8ED9-4FFC-B85D-C82738352E2D}" srcOrd="0" destOrd="3" presId="urn:microsoft.com/office/officeart/2005/8/layout/list1"/>
    <dgm:cxn modelId="{86BDAF6B-166D-4F74-BCD8-B05CD8FCF7B8}" type="presOf" srcId="{6FACE62C-CE22-48DC-9577-3FFC6442933F}" destId="{B800025B-319A-4F46-A877-BF891E100670}" srcOrd="0" destOrd="0" presId="urn:microsoft.com/office/officeart/2005/8/layout/list1"/>
    <dgm:cxn modelId="{C5215F72-CFF1-4734-BE16-4CDA747E876B}" type="presOf" srcId="{A738FBC5-82E6-48A3-9F9E-3A7E82F96D32}" destId="{F72DEC3C-984A-4C56-A3A0-C7B836EE5205}" srcOrd="0" destOrd="0" presId="urn:microsoft.com/office/officeart/2005/8/layout/list1"/>
    <dgm:cxn modelId="{CA3EF455-2362-422D-83F2-227793598D5D}" srcId="{A738FBC5-82E6-48A3-9F9E-3A7E82F96D32}" destId="{62D51710-BF8A-4320-BE24-36C244399095}" srcOrd="0" destOrd="0" parTransId="{30AC5729-C711-41BA-B3D6-294AB2315004}" sibTransId="{1EB95E36-5031-488E-B408-FEF4617917E2}"/>
    <dgm:cxn modelId="{5BB33056-1595-480C-816F-4F6DD8FD4F79}" srcId="{62D51710-BF8A-4320-BE24-36C244399095}" destId="{2CFA77A1-6318-44E4-81CF-C6194657498D}" srcOrd="0" destOrd="0" parTransId="{55B99010-9886-4F58-98CA-6D3F3905291B}" sibTransId="{598BA2BB-B1CB-404E-8515-54A54B4CBA41}"/>
    <dgm:cxn modelId="{71572978-E599-4906-8E46-8474D64530F5}" srcId="{9FAE97F4-51EA-4266-8902-D22F411E03C5}" destId="{01EA94F8-F1E5-47E8-87FE-4D4CE579EFAC}" srcOrd="0" destOrd="0" parTransId="{5E60D162-1C9D-45FA-8E44-8924E107DD94}" sibTransId="{C7C5E923-541A-460C-A8F6-DDC35F0357B9}"/>
    <dgm:cxn modelId="{4A853B7B-07ED-415B-99BA-F88EBD000BE8}" type="presOf" srcId="{2CFA77A1-6318-44E4-81CF-C6194657498D}" destId="{554F1391-8ED9-4FFC-B85D-C82738352E2D}" srcOrd="0" destOrd="0" presId="urn:microsoft.com/office/officeart/2005/8/layout/list1"/>
    <dgm:cxn modelId="{BA06B27C-16D0-4B1E-B683-6C0B6FA27010}" type="presOf" srcId="{01EA94F8-F1E5-47E8-87FE-4D4CE579EFAC}" destId="{D624CF95-5CF9-474F-BDB8-354553C6B1A5}" srcOrd="0" destOrd="0" presId="urn:microsoft.com/office/officeart/2005/8/layout/list1"/>
    <dgm:cxn modelId="{1AECD789-576C-49B6-B41C-2457FACA98A1}" type="presOf" srcId="{62D51710-BF8A-4320-BE24-36C244399095}" destId="{17CB0523-8331-4472-BD65-2B7B93741CE7}" srcOrd="1" destOrd="0" presId="urn:microsoft.com/office/officeart/2005/8/layout/list1"/>
    <dgm:cxn modelId="{5EB49D8F-6CA6-4299-A549-0E05A6380220}" srcId="{A738FBC5-82E6-48A3-9F9E-3A7E82F96D32}" destId="{6FACE62C-CE22-48DC-9577-3FFC6442933F}" srcOrd="2" destOrd="0" parTransId="{83115465-6F0F-4FE2-8E37-F5D414FFDE3B}" sibTransId="{751009FE-926A-4B6C-BB98-F620A8947E1E}"/>
    <dgm:cxn modelId="{5DE81791-699F-4719-8ECC-B866E4047F3F}" srcId="{9FAE97F4-51EA-4266-8902-D22F411E03C5}" destId="{6635D7A4-CD7E-477F-A492-C9C74C50AA70}" srcOrd="1" destOrd="0" parTransId="{0C57AF97-EB22-4FD1-8DE1-50BB3766EA0F}" sibTransId="{62DB7DDF-FD98-4F39-B81D-5857F9A2422B}"/>
    <dgm:cxn modelId="{966FF793-F8E3-4D28-9A34-A91491D3B764}" srcId="{6FACE62C-CE22-48DC-9577-3FFC6442933F}" destId="{A246130A-C209-4D9B-8FC0-5DBA8BE98EA8}" srcOrd="3" destOrd="0" parTransId="{1CAD0BEC-483E-467F-AC38-2CBCC3336C44}" sibTransId="{B3823596-2D4B-4287-B38F-0CBFF0B8E5EB}"/>
    <dgm:cxn modelId="{2D232E95-917C-49BA-BBAD-70285591E10B}" srcId="{6FACE62C-CE22-48DC-9577-3FFC6442933F}" destId="{85D36BD1-CEF3-4DEB-A884-C4475C2C7C11}" srcOrd="0" destOrd="0" parTransId="{1A2B0720-83B9-4AC4-859F-0611E13B27B1}" sibTransId="{C6C29513-BB77-4520-81A7-8094B3B726C1}"/>
    <dgm:cxn modelId="{0405F2AC-85D9-4286-AB29-DBF89BC5E451}" type="presOf" srcId="{6FACE62C-CE22-48DC-9577-3FFC6442933F}" destId="{0AC8AAB7-3FF6-4651-855E-3CA28A8F3842}" srcOrd="1" destOrd="0" presId="urn:microsoft.com/office/officeart/2005/8/layout/list1"/>
    <dgm:cxn modelId="{90F42ABA-5886-4EB8-9EF6-C8725891A536}" type="presOf" srcId="{F52E5A23-4993-4150-9E4A-E22B8CAA3A69}" destId="{554F1391-8ED9-4FFC-B85D-C82738352E2D}" srcOrd="0" destOrd="4" presId="urn:microsoft.com/office/officeart/2005/8/layout/list1"/>
    <dgm:cxn modelId="{713868CA-F367-47E4-BF14-4CBD96E5D939}" srcId="{6FACE62C-CE22-48DC-9577-3FFC6442933F}" destId="{72F52DE1-C951-407D-909B-54216EF7BF23}" srcOrd="4" destOrd="0" parTransId="{88AC3549-7A82-48F4-AEF9-23430B839339}" sibTransId="{7FBA51F6-9A76-4D7A-95F0-51885BD73B5F}"/>
    <dgm:cxn modelId="{BF8223D6-40DE-4846-9C83-CE94CAD0698B}" srcId="{6FACE62C-CE22-48DC-9577-3FFC6442933F}" destId="{A6BE65AE-51A0-48C3-9DD9-6FD21C0028DD}" srcOrd="1" destOrd="0" parTransId="{83B6813D-9EC6-4ABE-AFB3-28A84E39DC09}" sibTransId="{519F9888-674C-48B2-83AC-48E74E2AD86A}"/>
    <dgm:cxn modelId="{D402CFE9-81C5-496D-9C81-3FE70FBAAD26}" type="presOf" srcId="{9FAE97F4-51EA-4266-8902-D22F411E03C5}" destId="{644622DB-C5C3-4612-AA40-777A9C5DFE6F}" srcOrd="0" destOrd="0" presId="urn:microsoft.com/office/officeart/2005/8/layout/list1"/>
    <dgm:cxn modelId="{FEC20EEC-AC27-457A-A7D2-40595AE9D698}" type="presOf" srcId="{85D36BD1-CEF3-4DEB-A884-C4475C2C7C11}" destId="{E15112F4-03DE-466F-B447-9955489694A7}" srcOrd="0" destOrd="0" presId="urn:microsoft.com/office/officeart/2005/8/layout/list1"/>
    <dgm:cxn modelId="{99059BED-16A2-4CA1-9A1B-E98A168BB2DB}" type="presOf" srcId="{D297D6CD-DB5E-4DE3-8916-4E28827909D6}" destId="{E15112F4-03DE-466F-B447-9955489694A7}" srcOrd="0" destOrd="2" presId="urn:microsoft.com/office/officeart/2005/8/layout/list1"/>
    <dgm:cxn modelId="{1EB985F9-21C9-4231-9E60-01CA0B234DA7}" type="presOf" srcId="{58984B2C-F17C-4F3A-9989-088FB86C457A}" destId="{554F1391-8ED9-4FFC-B85D-C82738352E2D}" srcOrd="0" destOrd="1" presId="urn:microsoft.com/office/officeart/2005/8/layout/list1"/>
    <dgm:cxn modelId="{46BE7DB4-DF4A-4326-BEC8-2A9F3D8549E9}" type="presParOf" srcId="{F72DEC3C-984A-4C56-A3A0-C7B836EE5205}" destId="{4C56F410-AACC-4374-BF8B-B790E084E0EB}" srcOrd="0" destOrd="0" presId="urn:microsoft.com/office/officeart/2005/8/layout/list1"/>
    <dgm:cxn modelId="{CD645595-3EFF-40BD-89EF-1C8F164E21C6}" type="presParOf" srcId="{4C56F410-AACC-4374-BF8B-B790E084E0EB}" destId="{66DA149E-CA4D-47B0-8DAC-59891D75F9C1}" srcOrd="0" destOrd="0" presId="urn:microsoft.com/office/officeart/2005/8/layout/list1"/>
    <dgm:cxn modelId="{EC5A77D1-2798-41CF-AA0A-50430F2273D2}" type="presParOf" srcId="{4C56F410-AACC-4374-BF8B-B790E084E0EB}" destId="{17CB0523-8331-4472-BD65-2B7B93741CE7}" srcOrd="1" destOrd="0" presId="urn:microsoft.com/office/officeart/2005/8/layout/list1"/>
    <dgm:cxn modelId="{8AB2A6C5-A312-4519-965B-EDE61284F42C}" type="presParOf" srcId="{F72DEC3C-984A-4C56-A3A0-C7B836EE5205}" destId="{F128E497-602F-482F-AA9D-26A52C81B195}" srcOrd="1" destOrd="0" presId="urn:microsoft.com/office/officeart/2005/8/layout/list1"/>
    <dgm:cxn modelId="{1FF0C0BD-D6B6-463E-A379-1911950EF3B6}" type="presParOf" srcId="{F72DEC3C-984A-4C56-A3A0-C7B836EE5205}" destId="{554F1391-8ED9-4FFC-B85D-C82738352E2D}" srcOrd="2" destOrd="0" presId="urn:microsoft.com/office/officeart/2005/8/layout/list1"/>
    <dgm:cxn modelId="{762C909C-0354-4795-86E5-09D467304BFC}" type="presParOf" srcId="{F72DEC3C-984A-4C56-A3A0-C7B836EE5205}" destId="{FD01DCF2-6E8D-46E5-AC6E-B8E40A867DBE}" srcOrd="3" destOrd="0" presId="urn:microsoft.com/office/officeart/2005/8/layout/list1"/>
    <dgm:cxn modelId="{6455504D-E8D4-45EF-B885-9F21FB265186}" type="presParOf" srcId="{F72DEC3C-984A-4C56-A3A0-C7B836EE5205}" destId="{BFA97C5C-84E5-4943-804B-E8D835345DB2}" srcOrd="4" destOrd="0" presId="urn:microsoft.com/office/officeart/2005/8/layout/list1"/>
    <dgm:cxn modelId="{D4656543-F83F-4471-AE89-7DAF86577123}" type="presParOf" srcId="{BFA97C5C-84E5-4943-804B-E8D835345DB2}" destId="{644622DB-C5C3-4612-AA40-777A9C5DFE6F}" srcOrd="0" destOrd="0" presId="urn:microsoft.com/office/officeart/2005/8/layout/list1"/>
    <dgm:cxn modelId="{13D6F8F8-47B0-4096-AD72-8EE29D076DB9}" type="presParOf" srcId="{BFA97C5C-84E5-4943-804B-E8D835345DB2}" destId="{3D99E6BF-A838-40F8-AFE5-91F7E5FD1847}" srcOrd="1" destOrd="0" presId="urn:microsoft.com/office/officeart/2005/8/layout/list1"/>
    <dgm:cxn modelId="{C02044B6-D94B-4E5A-AD80-783D2367D591}" type="presParOf" srcId="{F72DEC3C-984A-4C56-A3A0-C7B836EE5205}" destId="{1D53A8B7-2F98-4D26-A770-0ABA330F166C}" srcOrd="5" destOrd="0" presId="urn:microsoft.com/office/officeart/2005/8/layout/list1"/>
    <dgm:cxn modelId="{8D240B72-B03B-4BD5-8C1C-780D5746D8F1}" type="presParOf" srcId="{F72DEC3C-984A-4C56-A3A0-C7B836EE5205}" destId="{D624CF95-5CF9-474F-BDB8-354553C6B1A5}" srcOrd="6" destOrd="0" presId="urn:microsoft.com/office/officeart/2005/8/layout/list1"/>
    <dgm:cxn modelId="{6D8B7B05-EF46-406A-AD58-A4E52F04DEC4}" type="presParOf" srcId="{F72DEC3C-984A-4C56-A3A0-C7B836EE5205}" destId="{2A9EA762-7704-4FB4-A845-4B70BAB38AB6}" srcOrd="7" destOrd="0" presId="urn:microsoft.com/office/officeart/2005/8/layout/list1"/>
    <dgm:cxn modelId="{A62ED916-8C18-41B0-9144-BA58B2D3C4EB}" type="presParOf" srcId="{F72DEC3C-984A-4C56-A3A0-C7B836EE5205}" destId="{87D09138-2B77-494C-953C-47FB63432914}" srcOrd="8" destOrd="0" presId="urn:microsoft.com/office/officeart/2005/8/layout/list1"/>
    <dgm:cxn modelId="{5EF890CB-D156-400C-86FE-CF2F8914AB55}" type="presParOf" srcId="{87D09138-2B77-494C-953C-47FB63432914}" destId="{B800025B-319A-4F46-A877-BF891E100670}" srcOrd="0" destOrd="0" presId="urn:microsoft.com/office/officeart/2005/8/layout/list1"/>
    <dgm:cxn modelId="{BBF3A301-965C-4E7F-92DA-A3ECD4EB85FC}" type="presParOf" srcId="{87D09138-2B77-494C-953C-47FB63432914}" destId="{0AC8AAB7-3FF6-4651-855E-3CA28A8F3842}" srcOrd="1" destOrd="0" presId="urn:microsoft.com/office/officeart/2005/8/layout/list1"/>
    <dgm:cxn modelId="{9102D66B-A790-4618-9BFE-6BB74434F91A}" type="presParOf" srcId="{F72DEC3C-984A-4C56-A3A0-C7B836EE5205}" destId="{E2087C08-AFF1-41FE-B305-25F3774D0A14}" srcOrd="9" destOrd="0" presId="urn:microsoft.com/office/officeart/2005/8/layout/list1"/>
    <dgm:cxn modelId="{0081BA50-9C43-4993-8131-D5B6FC197919}" type="presParOf" srcId="{F72DEC3C-984A-4C56-A3A0-C7B836EE5205}" destId="{E15112F4-03DE-466F-B447-9955489694A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38FBC5-82E6-48A3-9F9E-3A7E82F96D32}" type="doc">
      <dgm:prSet loTypeId="urn:microsoft.com/office/officeart/2005/8/layout/list1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62D51710-BF8A-4320-BE24-36C244399095}">
      <dgm:prSet phldrT="[Texte]" custT="1"/>
      <dgm:spPr>
        <a:xfrm>
          <a:off x="400293" y="232765"/>
          <a:ext cx="5604113" cy="383760"/>
        </a:xfrm>
        <a:solidFill>
          <a:srgbClr val="3333CC">
            <a:hueOff val="0"/>
            <a:satOff val="0"/>
            <a:lum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just"/>
          <a:r>
            <a:rPr lang="fr-FR" sz="2400" b="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73 - La fiscalité : 29,2 M€ </a:t>
          </a:r>
        </a:p>
      </dgm:t>
    </dgm:pt>
    <dgm:pt modelId="{30AC5729-C711-41BA-B3D6-294AB2315004}" type="parTrans" cxnId="{CA3EF455-2362-422D-83F2-227793598D5D}">
      <dgm:prSet/>
      <dgm:spPr/>
      <dgm:t>
        <a:bodyPr/>
        <a:lstStyle/>
        <a:p>
          <a:endParaRPr lang="fr-FR"/>
        </a:p>
      </dgm:t>
    </dgm:pt>
    <dgm:pt modelId="{1EB95E36-5031-488E-B408-FEF4617917E2}" type="sibTrans" cxnId="{CA3EF455-2362-422D-83F2-227793598D5D}">
      <dgm:prSet/>
      <dgm:spPr/>
      <dgm:t>
        <a:bodyPr/>
        <a:lstStyle/>
        <a:p>
          <a:endParaRPr lang="fr-FR"/>
        </a:p>
      </dgm:t>
    </dgm:pt>
    <dgm:pt modelId="{CD69C34E-40D2-4E3E-AB1B-5EB0103F8C63}">
      <dgm:prSet phldrT="[Texte]" custT="1"/>
      <dgm:spPr>
        <a:xfrm>
          <a:off x="400293" y="1211470"/>
          <a:ext cx="5604113" cy="383760"/>
        </a:xfrm>
        <a:solidFill>
          <a:srgbClr val="2D2DB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fr-FR" sz="2400" b="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70 - Les recettes tarifaires : 4,4 M€ </a:t>
          </a:r>
        </a:p>
      </dgm:t>
    </dgm:pt>
    <dgm:pt modelId="{8718B473-8200-40A1-AABB-1B4B76AA1182}" type="parTrans" cxnId="{26435958-D337-4575-B423-349103C37EA4}">
      <dgm:prSet/>
      <dgm:spPr/>
      <dgm:t>
        <a:bodyPr/>
        <a:lstStyle/>
        <a:p>
          <a:endParaRPr lang="fr-FR"/>
        </a:p>
      </dgm:t>
    </dgm:pt>
    <dgm:pt modelId="{640404FE-7968-4DD7-B2BE-60297E3EFF73}" type="sibTrans" cxnId="{26435958-D337-4575-B423-349103C37EA4}">
      <dgm:prSet/>
      <dgm:spPr/>
      <dgm:t>
        <a:bodyPr/>
        <a:lstStyle/>
        <a:p>
          <a:endParaRPr lang="fr-FR"/>
        </a:p>
      </dgm:t>
    </dgm:pt>
    <dgm:pt modelId="{CB490A9A-12B1-41E4-B463-5E8431633058}">
      <dgm:prSet phldrT="[Texte]" custT="1"/>
      <dgm:spPr>
        <a:xfrm>
          <a:off x="0" y="42464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fr-FR" sz="2000" b="1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Fiscalité des ménages : 24,4 M€, dont :</a:t>
          </a:r>
          <a:endParaRPr lang="fr-FR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A554682B-BE7D-4C70-B873-A9527B7EE4E2}" type="parTrans" cxnId="{7E72E1C3-4C9B-4B7F-AD59-34AAC23C4EC7}">
      <dgm:prSet/>
      <dgm:spPr/>
      <dgm:t>
        <a:bodyPr/>
        <a:lstStyle/>
        <a:p>
          <a:endParaRPr lang="fr-FR"/>
        </a:p>
      </dgm:t>
    </dgm:pt>
    <dgm:pt modelId="{DA265F1A-024B-4000-83AE-13E840DA9AB3}" type="sibTrans" cxnId="{7E72E1C3-4C9B-4B7F-AD59-34AAC23C4EC7}">
      <dgm:prSet/>
      <dgm:spPr/>
      <dgm:t>
        <a:bodyPr/>
        <a:lstStyle/>
        <a:p>
          <a:endParaRPr lang="fr-FR"/>
        </a:p>
      </dgm:t>
    </dgm:pt>
    <dgm:pt modelId="{97ADA341-5A2C-4276-A9F5-D19BBEBF2C98}">
      <dgm:prSet phldrT="[Texte]" custT="1"/>
      <dgm:spPr>
        <a:xfrm>
          <a:off x="0" y="1403350"/>
          <a:ext cx="8005877" cy="8804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gm:spPr>
      <dgm:t>
        <a:bodyPr lIns="900000"/>
        <a:lstStyle/>
        <a:p>
          <a:pPr algn="just"/>
          <a:r>
            <a:rPr lang="fr-FR" sz="20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Les produits des services et du domaine s’élèvent à 4 433 k€, en hausse de +0,52 %.
Ces recettes concernent notamment la restauration scolaire, les accueils de loisirs, les crèches, les écoles municipales, la culture, la médiathèque, le cimetière et l’occupation</a:t>
          </a:r>
        </a:p>
      </dgm:t>
    </dgm:pt>
    <dgm:pt modelId="{03D1B359-9F14-444F-89DD-5A9B03CC3FDD}" type="parTrans" cxnId="{6EDC9907-50C3-401A-A924-5316C585F8F2}">
      <dgm:prSet/>
      <dgm:spPr/>
      <dgm:t>
        <a:bodyPr/>
        <a:lstStyle/>
        <a:p>
          <a:endParaRPr lang="fr-FR"/>
        </a:p>
      </dgm:t>
    </dgm:pt>
    <dgm:pt modelId="{FE763A58-D184-4505-8DEE-B0126F194306}" type="sibTrans" cxnId="{6EDC9907-50C3-401A-A924-5316C585F8F2}">
      <dgm:prSet/>
      <dgm:spPr/>
      <dgm:t>
        <a:bodyPr/>
        <a:lstStyle/>
        <a:p>
          <a:endParaRPr lang="fr-FR"/>
        </a:p>
      </dgm:t>
    </dgm:pt>
    <dgm:pt modelId="{081B5DE9-CC57-4A95-8CB0-03CA82DA8521}">
      <dgm:prSet phldrT="[Texte]" custT="1"/>
      <dgm:spPr>
        <a:xfrm>
          <a:off x="0" y="42464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fr-FR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TFPB = 14 M€, en hausse de 1,75% par rapport à 2024</a:t>
          </a:r>
        </a:p>
      </dgm:t>
    </dgm:pt>
    <dgm:pt modelId="{1C50A00F-C43E-4A36-8522-4671AA2C3B12}" type="parTrans" cxnId="{D87DB246-7D19-467C-90C2-EE022AF45A77}">
      <dgm:prSet/>
      <dgm:spPr/>
      <dgm:t>
        <a:bodyPr/>
        <a:lstStyle/>
        <a:p>
          <a:endParaRPr lang="fr-FR"/>
        </a:p>
      </dgm:t>
    </dgm:pt>
    <dgm:pt modelId="{50616109-37B7-4A07-915F-2A926270E57D}" type="sibTrans" cxnId="{D87DB246-7D19-467C-90C2-EE022AF45A77}">
      <dgm:prSet/>
      <dgm:spPr/>
      <dgm:t>
        <a:bodyPr/>
        <a:lstStyle/>
        <a:p>
          <a:endParaRPr lang="fr-FR"/>
        </a:p>
      </dgm:t>
    </dgm:pt>
    <dgm:pt modelId="{62701D05-2F6A-42FF-A154-ACF626A1BD1B}">
      <dgm:prSet phldrT="[Texte]" custT="1"/>
      <dgm:spPr>
        <a:xfrm>
          <a:off x="0" y="42464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fr-FR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THRS + Majo de 60% = 0,5 M€, en baisse de 38,5% par rapport à 2024 </a:t>
          </a:r>
        </a:p>
      </dgm:t>
    </dgm:pt>
    <dgm:pt modelId="{9354CF6A-ABF7-4533-A1F6-62A843A26876}" type="parTrans" cxnId="{DEDCBA7D-5864-4CA8-80C6-5503F319A189}">
      <dgm:prSet/>
      <dgm:spPr/>
      <dgm:t>
        <a:bodyPr/>
        <a:lstStyle/>
        <a:p>
          <a:endParaRPr lang="fr-FR"/>
        </a:p>
      </dgm:t>
    </dgm:pt>
    <dgm:pt modelId="{0C3FAD8C-6AA8-474E-A492-6E4F5E9EC6EC}" type="sibTrans" cxnId="{DEDCBA7D-5864-4CA8-80C6-5503F319A189}">
      <dgm:prSet/>
      <dgm:spPr/>
      <dgm:t>
        <a:bodyPr/>
        <a:lstStyle/>
        <a:p>
          <a:endParaRPr lang="fr-FR"/>
        </a:p>
      </dgm:t>
    </dgm:pt>
    <dgm:pt modelId="{4C5D57D0-DBF8-4E13-939F-00A0923676C4}">
      <dgm:prSet phldrT="[Texte]" custT="1"/>
      <dgm:spPr>
        <a:xfrm>
          <a:off x="0" y="42464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fr-FR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Coefficient correcteur TH = 9,9M€, en hausse de 1,66% par rapport à 2024</a:t>
          </a:r>
        </a:p>
      </dgm:t>
    </dgm:pt>
    <dgm:pt modelId="{19D55108-D78A-4040-82B9-8D031B005EC2}" type="parTrans" cxnId="{D6BACC25-2D12-49BE-A23B-88F5B4C8E401}">
      <dgm:prSet/>
      <dgm:spPr/>
      <dgm:t>
        <a:bodyPr/>
        <a:lstStyle/>
        <a:p>
          <a:endParaRPr lang="fr-FR"/>
        </a:p>
      </dgm:t>
    </dgm:pt>
    <dgm:pt modelId="{36D71B2B-E6F5-457E-8FDA-1B75700F894A}" type="sibTrans" cxnId="{D6BACC25-2D12-49BE-A23B-88F5B4C8E401}">
      <dgm:prSet/>
      <dgm:spPr/>
      <dgm:t>
        <a:bodyPr/>
        <a:lstStyle/>
        <a:p>
          <a:endParaRPr lang="fr-FR"/>
        </a:p>
      </dgm:t>
    </dgm:pt>
    <dgm:pt modelId="{6FA5F013-C7E5-4981-AFE9-DB2367AF4F91}">
      <dgm:prSet phldrT="[Texte]" custT="1"/>
      <dgm:spPr>
        <a:xfrm>
          <a:off x="0" y="42464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endParaRPr lang="fr-FR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F8E45DB1-B88F-4C53-8303-7AB90E5AE613}" type="parTrans" cxnId="{5F1E9261-C860-49E2-B5EA-ABE61DFB329A}">
      <dgm:prSet/>
      <dgm:spPr/>
      <dgm:t>
        <a:bodyPr/>
        <a:lstStyle/>
        <a:p>
          <a:endParaRPr lang="fr-FR"/>
        </a:p>
      </dgm:t>
    </dgm:pt>
    <dgm:pt modelId="{EACBE6B9-E611-42A7-B200-61A67DACEA1B}" type="sibTrans" cxnId="{5F1E9261-C860-49E2-B5EA-ABE61DFB329A}">
      <dgm:prSet/>
      <dgm:spPr/>
      <dgm:t>
        <a:bodyPr/>
        <a:lstStyle/>
        <a:p>
          <a:endParaRPr lang="fr-FR"/>
        </a:p>
      </dgm:t>
    </dgm:pt>
    <dgm:pt modelId="{502C1C8C-66D7-44C7-9B20-044643426C08}">
      <dgm:prSet phldrT="[Texte]" custT="1"/>
      <dgm:spPr>
        <a:xfrm>
          <a:off x="0" y="42464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fr-FR" sz="2000" b="1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Fiscalité professionnelle : 3 M€ </a:t>
          </a:r>
          <a:endParaRPr lang="fr-FR" sz="2000" b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7F99D3F8-D9C0-4680-AAD1-BFFAE18FF584}" type="parTrans" cxnId="{770ED91C-7E77-47D3-B893-A6E0E97E9EFC}">
      <dgm:prSet/>
      <dgm:spPr/>
      <dgm:t>
        <a:bodyPr/>
        <a:lstStyle/>
        <a:p>
          <a:endParaRPr lang="fr-FR"/>
        </a:p>
      </dgm:t>
    </dgm:pt>
    <dgm:pt modelId="{AEE5898B-BDE6-4155-9009-B2704FE4DEC9}" type="sibTrans" cxnId="{770ED91C-7E77-47D3-B893-A6E0E97E9EFC}">
      <dgm:prSet/>
      <dgm:spPr/>
      <dgm:t>
        <a:bodyPr/>
        <a:lstStyle/>
        <a:p>
          <a:endParaRPr lang="fr-FR"/>
        </a:p>
      </dgm:t>
    </dgm:pt>
    <dgm:pt modelId="{98958DFA-D315-40FD-9D11-FF0657743A95}">
      <dgm:prSet phldrT="[Texte]" custT="1"/>
      <dgm:spPr>
        <a:xfrm>
          <a:off x="0" y="42464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fr-FR" sz="20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Attribution de compensation : 3 M€, stable depuis 2018</a:t>
          </a:r>
          <a:endParaRPr lang="fr-FR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FE336D42-0D25-45D2-B52D-ACA8CE2FFE85}" type="parTrans" cxnId="{FA567E32-97E9-4E1E-A650-FF3B98019825}">
      <dgm:prSet/>
      <dgm:spPr/>
      <dgm:t>
        <a:bodyPr/>
        <a:lstStyle/>
        <a:p>
          <a:endParaRPr lang="fr-FR"/>
        </a:p>
      </dgm:t>
    </dgm:pt>
    <dgm:pt modelId="{0A149EF2-7DCD-45D0-B103-1D0301C33121}" type="sibTrans" cxnId="{FA567E32-97E9-4E1E-A650-FF3B98019825}">
      <dgm:prSet/>
      <dgm:spPr/>
      <dgm:t>
        <a:bodyPr/>
        <a:lstStyle/>
        <a:p>
          <a:endParaRPr lang="fr-FR"/>
        </a:p>
      </dgm:t>
    </dgm:pt>
    <dgm:pt modelId="{4859368F-AA02-480D-AF7E-3DF77EFF31E4}">
      <dgm:prSet phldrT="[Texte]" custT="1"/>
      <dgm:spPr>
        <a:xfrm>
          <a:off x="0" y="42464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endParaRPr lang="fr-FR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CE624C87-E4A0-4024-BF5C-BACF30430522}" type="parTrans" cxnId="{0EC13B5A-1BCB-4D90-91D3-1F3A2331666D}">
      <dgm:prSet/>
      <dgm:spPr/>
      <dgm:t>
        <a:bodyPr/>
        <a:lstStyle/>
        <a:p>
          <a:endParaRPr lang="fr-FR"/>
        </a:p>
      </dgm:t>
    </dgm:pt>
    <dgm:pt modelId="{5CE6BE7F-BC11-42A2-B825-A4AEC67C55B9}" type="sibTrans" cxnId="{0EC13B5A-1BCB-4D90-91D3-1F3A2331666D}">
      <dgm:prSet/>
      <dgm:spPr/>
      <dgm:t>
        <a:bodyPr/>
        <a:lstStyle/>
        <a:p>
          <a:endParaRPr lang="fr-FR"/>
        </a:p>
      </dgm:t>
    </dgm:pt>
    <dgm:pt modelId="{6E8DC3E5-3C87-4DFC-A000-ED0285F668E2}">
      <dgm:prSet phldrT="[Texte]" custT="1"/>
      <dgm:spPr>
        <a:xfrm>
          <a:off x="0" y="42464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fr-FR" sz="2000" b="1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Autres fiscalités: 1,8 M€</a:t>
          </a:r>
          <a:r>
            <a:rPr lang="fr-FR" sz="20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
DMTO : 1,4 M€, en hausse de +30,31 % par rapport à 2024
Taxe sur l’électricité : 0,4 M€, en hausse de +50,63 % par rapport à 2024
Taxe de séjour : 0,03 M€, en baisse de -26,19 % (changement de modalité de versement en septembre 2024)</a:t>
          </a:r>
          <a:endParaRPr lang="fr-FR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243994DF-386A-483B-9528-7DF82C1BEF2E}" type="parTrans" cxnId="{3DF383C0-2A81-4E53-8D2E-98188CA56587}">
      <dgm:prSet/>
      <dgm:spPr/>
      <dgm:t>
        <a:bodyPr/>
        <a:lstStyle/>
        <a:p>
          <a:endParaRPr lang="fr-FR"/>
        </a:p>
      </dgm:t>
    </dgm:pt>
    <dgm:pt modelId="{F1D8E903-B3C7-4938-BE04-4332138CB14E}" type="sibTrans" cxnId="{3DF383C0-2A81-4E53-8D2E-98188CA56587}">
      <dgm:prSet/>
      <dgm:spPr/>
      <dgm:t>
        <a:bodyPr/>
        <a:lstStyle/>
        <a:p>
          <a:endParaRPr lang="fr-FR"/>
        </a:p>
      </dgm:t>
    </dgm:pt>
    <dgm:pt modelId="{4B014C41-FB97-4B56-8FDA-CEE91E1166F1}">
      <dgm:prSet phldrT="[Texte]" custT="1"/>
      <dgm:spPr>
        <a:xfrm>
          <a:off x="0" y="1403350"/>
          <a:ext cx="8005877" cy="8804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gm:spPr>
      <dgm:t>
        <a:bodyPr lIns="900000"/>
        <a:lstStyle/>
        <a:p>
          <a:pPr algn="just">
            <a:buFontTx/>
            <a:buNone/>
          </a:pPr>
          <a:r>
            <a:rPr lang="fr-FR" sz="20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	du domaine communal.</a:t>
          </a:r>
        </a:p>
      </dgm:t>
    </dgm:pt>
    <dgm:pt modelId="{C678F914-BB11-43E5-8C42-AEA045DD4585}" type="parTrans" cxnId="{11B628E7-5EA2-4C6D-AB96-2A18857788C6}">
      <dgm:prSet/>
      <dgm:spPr/>
      <dgm:t>
        <a:bodyPr/>
        <a:lstStyle/>
        <a:p>
          <a:endParaRPr lang="fr-FR"/>
        </a:p>
      </dgm:t>
    </dgm:pt>
    <dgm:pt modelId="{B0564F65-12D6-405D-BD02-A930A2723253}" type="sibTrans" cxnId="{11B628E7-5EA2-4C6D-AB96-2A18857788C6}">
      <dgm:prSet/>
      <dgm:spPr/>
      <dgm:t>
        <a:bodyPr/>
        <a:lstStyle/>
        <a:p>
          <a:endParaRPr lang="fr-FR"/>
        </a:p>
      </dgm:t>
    </dgm:pt>
    <dgm:pt modelId="{F72DEC3C-984A-4C56-A3A0-C7B836EE5205}" type="pres">
      <dgm:prSet presAssocID="{A738FBC5-82E6-48A3-9F9E-3A7E82F96D32}" presName="linear" presStyleCnt="0">
        <dgm:presLayoutVars>
          <dgm:dir/>
          <dgm:animLvl val="lvl"/>
          <dgm:resizeHandles val="exact"/>
        </dgm:presLayoutVars>
      </dgm:prSet>
      <dgm:spPr/>
    </dgm:pt>
    <dgm:pt modelId="{4C56F410-AACC-4374-BF8B-B790E084E0EB}" type="pres">
      <dgm:prSet presAssocID="{62D51710-BF8A-4320-BE24-36C244399095}" presName="parentLin" presStyleCnt="0"/>
      <dgm:spPr/>
    </dgm:pt>
    <dgm:pt modelId="{66DA149E-CA4D-47B0-8DAC-59891D75F9C1}" type="pres">
      <dgm:prSet presAssocID="{62D51710-BF8A-4320-BE24-36C244399095}" presName="parentLeftMargin" presStyleLbl="node1" presStyleIdx="0" presStyleCnt="2"/>
      <dgm:spPr>
        <a:prstGeom prst="roundRect">
          <a:avLst/>
        </a:prstGeom>
      </dgm:spPr>
    </dgm:pt>
    <dgm:pt modelId="{17CB0523-8331-4472-BD65-2B7B93741CE7}" type="pres">
      <dgm:prSet presAssocID="{62D51710-BF8A-4320-BE24-36C244399095}" presName="parentText" presStyleLbl="node1" presStyleIdx="0" presStyleCnt="2" custScaleY="232502" custLinFactNeighborX="7621" custLinFactNeighborY="-2352">
        <dgm:presLayoutVars>
          <dgm:chMax val="0"/>
          <dgm:bulletEnabled val="1"/>
        </dgm:presLayoutVars>
      </dgm:prSet>
      <dgm:spPr/>
    </dgm:pt>
    <dgm:pt modelId="{F128E497-602F-482F-AA9D-26A52C81B195}" type="pres">
      <dgm:prSet presAssocID="{62D51710-BF8A-4320-BE24-36C244399095}" presName="negativeSpace" presStyleCnt="0"/>
      <dgm:spPr/>
    </dgm:pt>
    <dgm:pt modelId="{554F1391-8ED9-4FFC-B85D-C82738352E2D}" type="pres">
      <dgm:prSet presAssocID="{62D51710-BF8A-4320-BE24-36C244399095}" presName="childText" presStyleLbl="conFgAcc1" presStyleIdx="0" presStyleCnt="2">
        <dgm:presLayoutVars>
          <dgm:bulletEnabled val="1"/>
        </dgm:presLayoutVars>
      </dgm:prSet>
      <dgm:spPr>
        <a:prstGeom prst="rect">
          <a:avLst/>
        </a:prstGeom>
      </dgm:spPr>
    </dgm:pt>
    <dgm:pt modelId="{FD01DCF2-6E8D-46E5-AC6E-B8E40A867DBE}" type="pres">
      <dgm:prSet presAssocID="{1EB95E36-5031-488E-B408-FEF4617917E2}" presName="spaceBetweenRectangles" presStyleCnt="0"/>
      <dgm:spPr/>
    </dgm:pt>
    <dgm:pt modelId="{C68A5689-8850-4E7A-8E41-FF8789582481}" type="pres">
      <dgm:prSet presAssocID="{CD69C34E-40D2-4E3E-AB1B-5EB0103F8C63}" presName="parentLin" presStyleCnt="0"/>
      <dgm:spPr/>
    </dgm:pt>
    <dgm:pt modelId="{B09DBEDA-BC9A-4FD8-9F21-4299BF6495B1}" type="pres">
      <dgm:prSet presAssocID="{CD69C34E-40D2-4E3E-AB1B-5EB0103F8C63}" presName="parentLeftMargin" presStyleLbl="node1" presStyleIdx="0" presStyleCnt="2"/>
      <dgm:spPr>
        <a:prstGeom prst="roundRect">
          <a:avLst/>
        </a:prstGeom>
      </dgm:spPr>
    </dgm:pt>
    <dgm:pt modelId="{DDC3DC11-E1A6-4B3D-A02D-AD9CF384590E}" type="pres">
      <dgm:prSet presAssocID="{CD69C34E-40D2-4E3E-AB1B-5EB0103F8C63}" presName="parentText" presStyleLbl="node1" presStyleIdx="1" presStyleCnt="2" custScaleY="185081">
        <dgm:presLayoutVars>
          <dgm:chMax val="0"/>
          <dgm:bulletEnabled val="1"/>
        </dgm:presLayoutVars>
      </dgm:prSet>
      <dgm:spPr/>
    </dgm:pt>
    <dgm:pt modelId="{DA77FB4C-3531-4316-B101-2BF2EA359AF8}" type="pres">
      <dgm:prSet presAssocID="{CD69C34E-40D2-4E3E-AB1B-5EB0103F8C63}" presName="negativeSpace" presStyleCnt="0"/>
      <dgm:spPr/>
    </dgm:pt>
    <dgm:pt modelId="{35B11E14-0788-4931-BCAB-F41DA7FE66B1}" type="pres">
      <dgm:prSet presAssocID="{CD69C34E-40D2-4E3E-AB1B-5EB0103F8C63}" presName="childText" presStyleLbl="conFgAcc1" presStyleIdx="1" presStyleCnt="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EDE46B02-679C-4E30-B324-55D2DECAD68B}" type="presOf" srcId="{62D51710-BF8A-4320-BE24-36C244399095}" destId="{66DA149E-CA4D-47B0-8DAC-59891D75F9C1}" srcOrd="0" destOrd="0" presId="urn:microsoft.com/office/officeart/2005/8/layout/list1"/>
    <dgm:cxn modelId="{9780E805-48D9-4BD4-86FA-D740C29E9EEF}" type="presOf" srcId="{6E8DC3E5-3C87-4DFC-A000-ED0285F668E2}" destId="{554F1391-8ED9-4FFC-B85D-C82738352E2D}" srcOrd="0" destOrd="8" presId="urn:microsoft.com/office/officeart/2005/8/layout/list1"/>
    <dgm:cxn modelId="{6EDC9907-50C3-401A-A924-5316C585F8F2}" srcId="{CD69C34E-40D2-4E3E-AB1B-5EB0103F8C63}" destId="{97ADA341-5A2C-4276-A9F5-D19BBEBF2C98}" srcOrd="0" destOrd="0" parTransId="{03D1B359-9F14-444F-89DD-5A9B03CC3FDD}" sibTransId="{FE763A58-D184-4505-8DEE-B0126F194306}"/>
    <dgm:cxn modelId="{0F70570F-E8B6-499A-BCAF-9A0E9136D032}" type="presOf" srcId="{62D51710-BF8A-4320-BE24-36C244399095}" destId="{17CB0523-8331-4472-BD65-2B7B93741CE7}" srcOrd="1" destOrd="0" presId="urn:microsoft.com/office/officeart/2005/8/layout/list1"/>
    <dgm:cxn modelId="{6A8C6711-E457-4CBD-B66B-1214CAD56056}" type="presOf" srcId="{CB490A9A-12B1-41E4-B463-5E8431633058}" destId="{554F1391-8ED9-4FFC-B85D-C82738352E2D}" srcOrd="0" destOrd="0" presId="urn:microsoft.com/office/officeart/2005/8/layout/list1"/>
    <dgm:cxn modelId="{73D6A812-58B3-4E65-8E2B-D945CB6BCE6C}" type="presOf" srcId="{502C1C8C-66D7-44C7-9B20-044643426C08}" destId="{554F1391-8ED9-4FFC-B85D-C82738352E2D}" srcOrd="0" destOrd="5" presId="urn:microsoft.com/office/officeart/2005/8/layout/list1"/>
    <dgm:cxn modelId="{770ED91C-7E77-47D3-B893-A6E0E97E9EFC}" srcId="{62D51710-BF8A-4320-BE24-36C244399095}" destId="{502C1C8C-66D7-44C7-9B20-044643426C08}" srcOrd="5" destOrd="0" parTransId="{7F99D3F8-D9C0-4680-AAD1-BFFAE18FF584}" sibTransId="{AEE5898B-BDE6-4155-9009-B2704FE4DEC9}"/>
    <dgm:cxn modelId="{D6BACC25-2D12-49BE-A23B-88F5B4C8E401}" srcId="{62D51710-BF8A-4320-BE24-36C244399095}" destId="{4C5D57D0-DBF8-4E13-939F-00A0923676C4}" srcOrd="3" destOrd="0" parTransId="{19D55108-D78A-4040-82B9-8D031B005EC2}" sibTransId="{36D71B2B-E6F5-457E-8FDA-1B75700F894A}"/>
    <dgm:cxn modelId="{308F3E31-2AE7-4F91-B9F3-CE07D30E6240}" type="presOf" srcId="{CD69C34E-40D2-4E3E-AB1B-5EB0103F8C63}" destId="{B09DBEDA-BC9A-4FD8-9F21-4299BF6495B1}" srcOrd="0" destOrd="0" presId="urn:microsoft.com/office/officeart/2005/8/layout/list1"/>
    <dgm:cxn modelId="{136ACD31-11F7-4DB3-9438-8BE7F3F778E5}" type="presOf" srcId="{081B5DE9-CC57-4A95-8CB0-03CA82DA8521}" destId="{554F1391-8ED9-4FFC-B85D-C82738352E2D}" srcOrd="0" destOrd="1" presId="urn:microsoft.com/office/officeart/2005/8/layout/list1"/>
    <dgm:cxn modelId="{FA567E32-97E9-4E1E-A650-FF3B98019825}" srcId="{62D51710-BF8A-4320-BE24-36C244399095}" destId="{98958DFA-D315-40FD-9D11-FF0657743A95}" srcOrd="6" destOrd="0" parTransId="{FE336D42-0D25-45D2-B52D-ACA8CE2FFE85}" sibTransId="{0A149EF2-7DCD-45D0-B103-1D0301C33121}"/>
    <dgm:cxn modelId="{96BBAC37-5E03-4AAE-91EC-774321192301}" type="presOf" srcId="{98958DFA-D315-40FD-9D11-FF0657743A95}" destId="{554F1391-8ED9-4FFC-B85D-C82738352E2D}" srcOrd="0" destOrd="6" presId="urn:microsoft.com/office/officeart/2005/8/layout/list1"/>
    <dgm:cxn modelId="{5F1E9261-C860-49E2-B5EA-ABE61DFB329A}" srcId="{62D51710-BF8A-4320-BE24-36C244399095}" destId="{6FA5F013-C7E5-4981-AFE9-DB2367AF4F91}" srcOrd="4" destOrd="0" parTransId="{F8E45DB1-B88F-4C53-8303-7AB90E5AE613}" sibTransId="{EACBE6B9-E611-42A7-B200-61A67DACEA1B}"/>
    <dgm:cxn modelId="{D87DB246-7D19-467C-90C2-EE022AF45A77}" srcId="{62D51710-BF8A-4320-BE24-36C244399095}" destId="{081B5DE9-CC57-4A95-8CB0-03CA82DA8521}" srcOrd="1" destOrd="0" parTransId="{1C50A00F-C43E-4A36-8522-4671AA2C3B12}" sibTransId="{50616109-37B7-4A07-915F-2A926270E57D}"/>
    <dgm:cxn modelId="{CA3EF455-2362-422D-83F2-227793598D5D}" srcId="{A738FBC5-82E6-48A3-9F9E-3A7E82F96D32}" destId="{62D51710-BF8A-4320-BE24-36C244399095}" srcOrd="0" destOrd="0" parTransId="{30AC5729-C711-41BA-B3D6-294AB2315004}" sibTransId="{1EB95E36-5031-488E-B408-FEF4617917E2}"/>
    <dgm:cxn modelId="{26435958-D337-4575-B423-349103C37EA4}" srcId="{A738FBC5-82E6-48A3-9F9E-3A7E82F96D32}" destId="{CD69C34E-40D2-4E3E-AB1B-5EB0103F8C63}" srcOrd="1" destOrd="0" parTransId="{8718B473-8200-40A1-AABB-1B4B76AA1182}" sibTransId="{640404FE-7968-4DD7-B2BE-60297E3EFF73}"/>
    <dgm:cxn modelId="{0EC13B5A-1BCB-4D90-91D3-1F3A2331666D}" srcId="{62D51710-BF8A-4320-BE24-36C244399095}" destId="{4859368F-AA02-480D-AF7E-3DF77EFF31E4}" srcOrd="7" destOrd="0" parTransId="{CE624C87-E4A0-4024-BF5C-BACF30430522}" sibTransId="{5CE6BE7F-BC11-42A2-B825-A4AEC67C55B9}"/>
    <dgm:cxn modelId="{72A3127D-9E56-476E-A6BC-1BEB12054C2B}" type="presOf" srcId="{4B014C41-FB97-4B56-8FDA-CEE91E1166F1}" destId="{35B11E14-0788-4931-BCAB-F41DA7FE66B1}" srcOrd="0" destOrd="1" presId="urn:microsoft.com/office/officeart/2005/8/layout/list1"/>
    <dgm:cxn modelId="{DEDCBA7D-5864-4CA8-80C6-5503F319A189}" srcId="{62D51710-BF8A-4320-BE24-36C244399095}" destId="{62701D05-2F6A-42FF-A154-ACF626A1BD1B}" srcOrd="2" destOrd="0" parTransId="{9354CF6A-ABF7-4533-A1F6-62A843A26876}" sibTransId="{0C3FAD8C-6AA8-474E-A492-6E4F5E9EC6EC}"/>
    <dgm:cxn modelId="{078D15B9-DFED-47CE-8A63-DE4B80BCAB8F}" type="presOf" srcId="{62701D05-2F6A-42FF-A154-ACF626A1BD1B}" destId="{554F1391-8ED9-4FFC-B85D-C82738352E2D}" srcOrd="0" destOrd="2" presId="urn:microsoft.com/office/officeart/2005/8/layout/list1"/>
    <dgm:cxn modelId="{3DF383C0-2A81-4E53-8D2E-98188CA56587}" srcId="{62D51710-BF8A-4320-BE24-36C244399095}" destId="{6E8DC3E5-3C87-4DFC-A000-ED0285F668E2}" srcOrd="8" destOrd="0" parTransId="{243994DF-386A-483B-9528-7DF82C1BEF2E}" sibTransId="{F1D8E903-B3C7-4938-BE04-4332138CB14E}"/>
    <dgm:cxn modelId="{7E72E1C3-4C9B-4B7F-AD59-34AAC23C4EC7}" srcId="{62D51710-BF8A-4320-BE24-36C244399095}" destId="{CB490A9A-12B1-41E4-B463-5E8431633058}" srcOrd="0" destOrd="0" parTransId="{A554682B-BE7D-4C70-B873-A9527B7EE4E2}" sibTransId="{DA265F1A-024B-4000-83AE-13E840DA9AB3}"/>
    <dgm:cxn modelId="{CC9F3ED2-29DF-4B09-8751-33B8E5BA56C9}" type="presOf" srcId="{4C5D57D0-DBF8-4E13-939F-00A0923676C4}" destId="{554F1391-8ED9-4FFC-B85D-C82738352E2D}" srcOrd="0" destOrd="3" presId="urn:microsoft.com/office/officeart/2005/8/layout/list1"/>
    <dgm:cxn modelId="{D8A2B1DA-1532-4CEE-9E70-AFA9CD8C104D}" type="presOf" srcId="{CD69C34E-40D2-4E3E-AB1B-5EB0103F8C63}" destId="{DDC3DC11-E1A6-4B3D-A02D-AD9CF384590E}" srcOrd="1" destOrd="0" presId="urn:microsoft.com/office/officeart/2005/8/layout/list1"/>
    <dgm:cxn modelId="{B4B940DD-C152-445D-A0DF-1FE4E82ADF78}" type="presOf" srcId="{6FA5F013-C7E5-4981-AFE9-DB2367AF4F91}" destId="{554F1391-8ED9-4FFC-B85D-C82738352E2D}" srcOrd="0" destOrd="4" presId="urn:microsoft.com/office/officeart/2005/8/layout/list1"/>
    <dgm:cxn modelId="{4BDD1ADE-20CF-4FD6-8C42-3ED4D033D2EE}" type="presOf" srcId="{97ADA341-5A2C-4276-A9F5-D19BBEBF2C98}" destId="{35B11E14-0788-4931-BCAB-F41DA7FE66B1}" srcOrd="0" destOrd="0" presId="urn:microsoft.com/office/officeart/2005/8/layout/list1"/>
    <dgm:cxn modelId="{C9FF02E3-E7E4-438E-914C-D7A9F9E25379}" type="presOf" srcId="{A738FBC5-82E6-48A3-9F9E-3A7E82F96D32}" destId="{F72DEC3C-984A-4C56-A3A0-C7B836EE5205}" srcOrd="0" destOrd="0" presId="urn:microsoft.com/office/officeart/2005/8/layout/list1"/>
    <dgm:cxn modelId="{11B628E7-5EA2-4C6D-AB96-2A18857788C6}" srcId="{CD69C34E-40D2-4E3E-AB1B-5EB0103F8C63}" destId="{4B014C41-FB97-4B56-8FDA-CEE91E1166F1}" srcOrd="1" destOrd="0" parTransId="{C678F914-BB11-43E5-8C42-AEA045DD4585}" sibTransId="{B0564F65-12D6-405D-BD02-A930A2723253}"/>
    <dgm:cxn modelId="{601587F0-D6AE-40C1-A306-389E612ABC5C}" type="presOf" srcId="{4859368F-AA02-480D-AF7E-3DF77EFF31E4}" destId="{554F1391-8ED9-4FFC-B85D-C82738352E2D}" srcOrd="0" destOrd="7" presId="urn:microsoft.com/office/officeart/2005/8/layout/list1"/>
    <dgm:cxn modelId="{2036289E-BA05-4E64-9DFE-695420ABB968}" type="presParOf" srcId="{F72DEC3C-984A-4C56-A3A0-C7B836EE5205}" destId="{4C56F410-AACC-4374-BF8B-B790E084E0EB}" srcOrd="0" destOrd="0" presId="urn:microsoft.com/office/officeart/2005/8/layout/list1"/>
    <dgm:cxn modelId="{E188B37D-2775-4288-9147-F2CC9C55F9A8}" type="presParOf" srcId="{4C56F410-AACC-4374-BF8B-B790E084E0EB}" destId="{66DA149E-CA4D-47B0-8DAC-59891D75F9C1}" srcOrd="0" destOrd="0" presId="urn:microsoft.com/office/officeart/2005/8/layout/list1"/>
    <dgm:cxn modelId="{8977AC57-E275-4014-B390-186556751ECD}" type="presParOf" srcId="{4C56F410-AACC-4374-BF8B-B790E084E0EB}" destId="{17CB0523-8331-4472-BD65-2B7B93741CE7}" srcOrd="1" destOrd="0" presId="urn:microsoft.com/office/officeart/2005/8/layout/list1"/>
    <dgm:cxn modelId="{FD2D1371-125B-4ED5-A6AE-834F78FA4F59}" type="presParOf" srcId="{F72DEC3C-984A-4C56-A3A0-C7B836EE5205}" destId="{F128E497-602F-482F-AA9D-26A52C81B195}" srcOrd="1" destOrd="0" presId="urn:microsoft.com/office/officeart/2005/8/layout/list1"/>
    <dgm:cxn modelId="{72CE8CA6-41C6-4EA2-A338-FD892D7B3B80}" type="presParOf" srcId="{F72DEC3C-984A-4C56-A3A0-C7B836EE5205}" destId="{554F1391-8ED9-4FFC-B85D-C82738352E2D}" srcOrd="2" destOrd="0" presId="urn:microsoft.com/office/officeart/2005/8/layout/list1"/>
    <dgm:cxn modelId="{2432A86D-8893-4BE7-BBE9-F64C19A7E91E}" type="presParOf" srcId="{F72DEC3C-984A-4C56-A3A0-C7B836EE5205}" destId="{FD01DCF2-6E8D-46E5-AC6E-B8E40A867DBE}" srcOrd="3" destOrd="0" presId="urn:microsoft.com/office/officeart/2005/8/layout/list1"/>
    <dgm:cxn modelId="{A656A16F-E77D-45E4-839D-3D8FDE5996AB}" type="presParOf" srcId="{F72DEC3C-984A-4C56-A3A0-C7B836EE5205}" destId="{C68A5689-8850-4E7A-8E41-FF8789582481}" srcOrd="4" destOrd="0" presId="urn:microsoft.com/office/officeart/2005/8/layout/list1"/>
    <dgm:cxn modelId="{9164BEB1-BD35-4927-B1A6-B8B67E60D849}" type="presParOf" srcId="{C68A5689-8850-4E7A-8E41-FF8789582481}" destId="{B09DBEDA-BC9A-4FD8-9F21-4299BF6495B1}" srcOrd="0" destOrd="0" presId="urn:microsoft.com/office/officeart/2005/8/layout/list1"/>
    <dgm:cxn modelId="{6B72C5D4-5BF5-468F-BC42-7C678D525A2F}" type="presParOf" srcId="{C68A5689-8850-4E7A-8E41-FF8789582481}" destId="{DDC3DC11-E1A6-4B3D-A02D-AD9CF384590E}" srcOrd="1" destOrd="0" presId="urn:microsoft.com/office/officeart/2005/8/layout/list1"/>
    <dgm:cxn modelId="{448BE29A-F004-43D1-AADE-6441840B7A09}" type="presParOf" srcId="{F72DEC3C-984A-4C56-A3A0-C7B836EE5205}" destId="{DA77FB4C-3531-4316-B101-2BF2EA359AF8}" srcOrd="5" destOrd="0" presId="urn:microsoft.com/office/officeart/2005/8/layout/list1"/>
    <dgm:cxn modelId="{8E3EB23D-C15B-42D3-B961-B7B0A28AD438}" type="presParOf" srcId="{F72DEC3C-984A-4C56-A3A0-C7B836EE5205}" destId="{35B11E14-0788-4931-BCAB-F41DA7FE66B1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38FBC5-82E6-48A3-9F9E-3A7E82F96D32}" type="doc">
      <dgm:prSet loTypeId="urn:microsoft.com/office/officeart/2005/8/layout/list1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3457FEBF-2FD2-4B3E-B843-EE5762CF334D}">
      <dgm:prSet phldrT="[Texte]" custT="1"/>
      <dgm:spPr>
        <a:xfrm>
          <a:off x="400293" y="3332680"/>
          <a:ext cx="5604113" cy="383760"/>
        </a:xfrm>
        <a:solidFill>
          <a:srgbClr val="C3C0E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fr-FR" sz="2400" b="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(013 – 75) Les autres recettes : 2,5 M€</a:t>
          </a:r>
        </a:p>
      </dgm:t>
    </dgm:pt>
    <dgm:pt modelId="{98392515-B3F3-44F6-AF5D-289EFE6C3174}" type="parTrans" cxnId="{84D11315-CAB5-423F-8F46-E5ED243353F3}">
      <dgm:prSet/>
      <dgm:spPr/>
      <dgm:t>
        <a:bodyPr/>
        <a:lstStyle/>
        <a:p>
          <a:endParaRPr lang="fr-FR"/>
        </a:p>
      </dgm:t>
    </dgm:pt>
    <dgm:pt modelId="{4938D86A-CF8F-4308-A559-C41C3F0D4D5C}" type="sibTrans" cxnId="{84D11315-CAB5-423F-8F46-E5ED243353F3}">
      <dgm:prSet/>
      <dgm:spPr/>
      <dgm:t>
        <a:bodyPr/>
        <a:lstStyle/>
        <a:p>
          <a:endParaRPr lang="fr-FR"/>
        </a:p>
      </dgm:t>
    </dgm:pt>
    <dgm:pt modelId="{C88B8B44-2A75-4617-A2C3-379055FA5C03}">
      <dgm:prSet phldrT="[Texte]" custT="1"/>
      <dgm:spPr>
        <a:xfrm>
          <a:off x="0" y="3524560"/>
          <a:ext cx="8005877" cy="8804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fr-FR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Les remboursements de notre assureur statutaire 331 k€.
Les produits de gestion courante représentent 2 169 k€, dont le stationnement 703 k€, les loyers privés 576 k€, le marché aux comestibles 373 k€, </a:t>
          </a:r>
          <a:r>
            <a:rPr lang="fr-FR" sz="20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Stop&amp;Work</a:t>
          </a:r>
          <a:r>
            <a:rPr lang="fr-FR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 173 k€, les locations de salles 163 k€ et les autres produits 181 k€.</a:t>
          </a:r>
        </a:p>
      </dgm:t>
    </dgm:pt>
    <dgm:pt modelId="{F062F840-6BD7-4274-9B7E-ADE61946C2C0}" type="parTrans" cxnId="{18B37845-D09C-48A2-BBFC-73D72484CBE7}">
      <dgm:prSet/>
      <dgm:spPr/>
      <dgm:t>
        <a:bodyPr/>
        <a:lstStyle/>
        <a:p>
          <a:endParaRPr lang="fr-FR"/>
        </a:p>
      </dgm:t>
    </dgm:pt>
    <dgm:pt modelId="{C1A06712-24D8-4617-AF9D-3CB06F7745F0}" type="sibTrans" cxnId="{18B37845-D09C-48A2-BBFC-73D72484CBE7}">
      <dgm:prSet/>
      <dgm:spPr/>
      <dgm:t>
        <a:bodyPr/>
        <a:lstStyle/>
        <a:p>
          <a:endParaRPr lang="fr-FR"/>
        </a:p>
      </dgm:t>
    </dgm:pt>
    <dgm:pt modelId="{553CE160-C0E5-4862-82F0-8423872075FD}">
      <dgm:prSet phldrT="[Texte]" custT="1"/>
      <dgm:spPr>
        <a:xfrm>
          <a:off x="400293" y="2353975"/>
          <a:ext cx="5604113" cy="383760"/>
        </a:xfrm>
        <a:solidFill>
          <a:srgbClr val="2D2DB9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fr-FR" sz="2400" b="1" i="0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74 - Les subventions : 5,1 M€</a:t>
          </a:r>
          <a:endParaRPr lang="fr-FR" sz="24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9FB33BA9-90EC-4DB9-99EF-1798CC8D51C6}" type="parTrans" cxnId="{BAD315B8-DCBD-4935-84FE-5D66D954877C}">
      <dgm:prSet/>
      <dgm:spPr/>
      <dgm:t>
        <a:bodyPr/>
        <a:lstStyle/>
        <a:p>
          <a:endParaRPr lang="fr-FR"/>
        </a:p>
      </dgm:t>
    </dgm:pt>
    <dgm:pt modelId="{6C12E8F1-A2C3-4B48-9F22-37FD9BF4978E}" type="sibTrans" cxnId="{BAD315B8-DCBD-4935-84FE-5D66D954877C}">
      <dgm:prSet/>
      <dgm:spPr/>
      <dgm:t>
        <a:bodyPr/>
        <a:lstStyle/>
        <a:p>
          <a:endParaRPr lang="fr-FR"/>
        </a:p>
      </dgm:t>
    </dgm:pt>
    <dgm:pt modelId="{37858F47-5BC4-4B6B-B947-8FE4847FE613}">
      <dgm:prSet custT="1"/>
      <dgm:spPr>
        <a:xfrm>
          <a:off x="0" y="2545855"/>
          <a:ext cx="8005877" cy="71662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26667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fr-FR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Les dotations, </a:t>
          </a:r>
          <a:r>
            <a:rPr lang="fr-FR" sz="20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subv</a:t>
          </a:r>
          <a:r>
            <a:rPr lang="fr-FR" sz="20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. et participations s’élèvent à 5 075 k€, en baisse de 16,83%.
</a:t>
          </a:r>
          <a:r>
            <a:rPr lang="fr-FR" sz="2000" dirty="0"/>
            <a:t>L’année 2023 et 2024 étant des années exceptionnelles qui ont permis d’encaisser les soldes de gestion des crèches municipalisées (soldes 2020 - 2021 sur 2023 et 2022 - 2023 sur 2024). </a:t>
          </a:r>
          <a:endParaRPr lang="fr-FR" sz="20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gm:t>
    </dgm:pt>
    <dgm:pt modelId="{FC4261AF-4F7E-4BCD-8907-769C491700A0}" type="parTrans" cxnId="{69B42D41-2DD2-4DBC-9AC6-23A804D6752D}">
      <dgm:prSet/>
      <dgm:spPr/>
      <dgm:t>
        <a:bodyPr/>
        <a:lstStyle/>
        <a:p>
          <a:endParaRPr lang="fr-FR"/>
        </a:p>
      </dgm:t>
    </dgm:pt>
    <dgm:pt modelId="{87DC2196-56ED-4C1D-9704-5E06C2BC6321}" type="sibTrans" cxnId="{69B42D41-2DD2-4DBC-9AC6-23A804D6752D}">
      <dgm:prSet/>
      <dgm:spPr/>
      <dgm:t>
        <a:bodyPr/>
        <a:lstStyle/>
        <a:p>
          <a:endParaRPr lang="fr-FR"/>
        </a:p>
      </dgm:t>
    </dgm:pt>
    <dgm:pt modelId="{8049D404-7636-4974-8F1F-08A9B18F1759}">
      <dgm:prSet phldrT="[Texte]" custT="1"/>
      <dgm:spPr>
        <a:solidFill>
          <a:srgbClr val="C8C8D7">
            <a:alpha val="50000"/>
          </a:srgbClr>
        </a:solidFill>
      </dgm:spPr>
      <dgm:t>
        <a:bodyPr/>
        <a:lstStyle/>
        <a:p>
          <a:r>
            <a:rPr lang="fr-FR" sz="2400" b="1" i="0" kern="1200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77 – Produits exceptionnels : 12,9 M€</a:t>
          </a:r>
        </a:p>
      </dgm:t>
    </dgm:pt>
    <dgm:pt modelId="{582104DE-5D45-4273-9BD0-C8AE6A9CBDF2}" type="parTrans" cxnId="{0FBF7CB1-C281-47E5-8575-FF42A921DF8C}">
      <dgm:prSet/>
      <dgm:spPr/>
      <dgm:t>
        <a:bodyPr/>
        <a:lstStyle/>
        <a:p>
          <a:endParaRPr lang="fr-FR"/>
        </a:p>
      </dgm:t>
    </dgm:pt>
    <dgm:pt modelId="{2B474DCA-8840-4E50-93A4-B51F2DA3D6DB}" type="sibTrans" cxnId="{0FBF7CB1-C281-47E5-8575-FF42A921DF8C}">
      <dgm:prSet/>
      <dgm:spPr/>
      <dgm:t>
        <a:bodyPr/>
        <a:lstStyle/>
        <a:p>
          <a:endParaRPr lang="fr-FR"/>
        </a:p>
      </dgm:t>
    </dgm:pt>
    <dgm:pt modelId="{071BA4E4-296B-49B0-B97F-319AE3C976DD}">
      <dgm:prSet phldrT="[Texte]" custT="1"/>
      <dgm:spPr>
        <a:ln>
          <a:solidFill>
            <a:srgbClr val="C8C8D7">
              <a:alpha val="50000"/>
            </a:srgbClr>
          </a:solidFill>
        </a:ln>
      </dgm:spPr>
      <dgm:t>
        <a:bodyPr lIns="828000"/>
        <a:lstStyle/>
        <a:p>
          <a:r>
            <a:rPr lang="fr-FR" sz="2000" dirty="0"/>
            <a:t>Cession immobilière à COGEDIM pour 12 732 k€ et d’un fonds de commerce pour 224 k€.</a:t>
          </a:r>
        </a:p>
      </dgm:t>
    </dgm:pt>
    <dgm:pt modelId="{FC4D8138-0EE2-4CDF-A299-FD04AF7DF85C}" type="parTrans" cxnId="{58C1B9FB-ECCE-474C-A1CE-AD70A1E721D7}">
      <dgm:prSet/>
      <dgm:spPr/>
      <dgm:t>
        <a:bodyPr/>
        <a:lstStyle/>
        <a:p>
          <a:endParaRPr lang="fr-FR"/>
        </a:p>
      </dgm:t>
    </dgm:pt>
    <dgm:pt modelId="{C1BEEF00-72E4-41C3-9E8A-043D509AB5D3}" type="sibTrans" cxnId="{58C1B9FB-ECCE-474C-A1CE-AD70A1E721D7}">
      <dgm:prSet/>
      <dgm:spPr/>
      <dgm:t>
        <a:bodyPr/>
        <a:lstStyle/>
        <a:p>
          <a:endParaRPr lang="fr-FR"/>
        </a:p>
      </dgm:t>
    </dgm:pt>
    <dgm:pt modelId="{F72DEC3C-984A-4C56-A3A0-C7B836EE5205}" type="pres">
      <dgm:prSet presAssocID="{A738FBC5-82E6-48A3-9F9E-3A7E82F96D32}" presName="linear" presStyleCnt="0">
        <dgm:presLayoutVars>
          <dgm:dir/>
          <dgm:animLvl val="lvl"/>
          <dgm:resizeHandles val="exact"/>
        </dgm:presLayoutVars>
      </dgm:prSet>
      <dgm:spPr/>
    </dgm:pt>
    <dgm:pt modelId="{241C3F6C-FA8E-49E4-8BF9-CDE3CA1E95B5}" type="pres">
      <dgm:prSet presAssocID="{3457FEBF-2FD2-4B3E-B843-EE5762CF334D}" presName="parentLin" presStyleCnt="0"/>
      <dgm:spPr/>
    </dgm:pt>
    <dgm:pt modelId="{D2E21859-3EA3-44EB-9846-F1198EB68866}" type="pres">
      <dgm:prSet presAssocID="{3457FEBF-2FD2-4B3E-B843-EE5762CF334D}" presName="parentLeftMargin" presStyleLbl="node1" presStyleIdx="0" presStyleCnt="3"/>
      <dgm:spPr>
        <a:prstGeom prst="roundRect">
          <a:avLst/>
        </a:prstGeom>
      </dgm:spPr>
    </dgm:pt>
    <dgm:pt modelId="{10347F63-2733-4B63-A041-436875953691}" type="pres">
      <dgm:prSet presAssocID="{3457FEBF-2FD2-4B3E-B843-EE5762CF334D}" presName="parentText" presStyleLbl="node1" presStyleIdx="0" presStyleCnt="3" custScaleY="209230">
        <dgm:presLayoutVars>
          <dgm:chMax val="0"/>
          <dgm:bulletEnabled val="1"/>
        </dgm:presLayoutVars>
      </dgm:prSet>
      <dgm:spPr/>
    </dgm:pt>
    <dgm:pt modelId="{B09F1F0D-EEFA-495E-92BD-3CEC9D743DDD}" type="pres">
      <dgm:prSet presAssocID="{3457FEBF-2FD2-4B3E-B843-EE5762CF334D}" presName="negativeSpace" presStyleCnt="0"/>
      <dgm:spPr/>
    </dgm:pt>
    <dgm:pt modelId="{88F76451-0084-4C3E-902A-E741CE268D16}" type="pres">
      <dgm:prSet presAssocID="{3457FEBF-2FD2-4B3E-B843-EE5762CF334D}" presName="childText" presStyleLbl="conFgAcc1" presStyleIdx="0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1EDF97BC-916C-433E-9AEB-D7AAB73AD25F}" type="pres">
      <dgm:prSet presAssocID="{4938D86A-CF8F-4308-A559-C41C3F0D4D5C}" presName="spaceBetweenRectangles" presStyleCnt="0"/>
      <dgm:spPr/>
    </dgm:pt>
    <dgm:pt modelId="{CE1A7908-50E9-4B3C-B02C-21C90630EFD2}" type="pres">
      <dgm:prSet presAssocID="{553CE160-C0E5-4862-82F0-8423872075FD}" presName="parentLin" presStyleCnt="0"/>
      <dgm:spPr/>
    </dgm:pt>
    <dgm:pt modelId="{1EB2C253-EBF7-42DC-AD8D-B49EFD2A4913}" type="pres">
      <dgm:prSet presAssocID="{553CE160-C0E5-4862-82F0-8423872075FD}" presName="parentLeftMargin" presStyleLbl="node1" presStyleIdx="0" presStyleCnt="3"/>
      <dgm:spPr/>
    </dgm:pt>
    <dgm:pt modelId="{27876792-9FD3-4355-8792-14FD684CB59A}" type="pres">
      <dgm:prSet presAssocID="{553CE160-C0E5-4862-82F0-8423872075FD}" presName="parentText" presStyleLbl="node1" presStyleIdx="1" presStyleCnt="3" custScaleY="246690">
        <dgm:presLayoutVars>
          <dgm:chMax val="0"/>
          <dgm:bulletEnabled val="1"/>
        </dgm:presLayoutVars>
      </dgm:prSet>
      <dgm:spPr/>
    </dgm:pt>
    <dgm:pt modelId="{E65363C9-A7E2-44AA-AA4A-BA8F41C28EE3}" type="pres">
      <dgm:prSet presAssocID="{553CE160-C0E5-4862-82F0-8423872075FD}" presName="negativeSpace" presStyleCnt="0"/>
      <dgm:spPr/>
    </dgm:pt>
    <dgm:pt modelId="{302739B2-5748-40A5-9A5C-A6D99FCF6BB0}" type="pres">
      <dgm:prSet presAssocID="{553CE160-C0E5-4862-82F0-8423872075FD}" presName="childText" presStyleLbl="conFgAcc1" presStyleIdx="1" presStyleCnt="3">
        <dgm:presLayoutVars>
          <dgm:bulletEnabled val="1"/>
        </dgm:presLayoutVars>
      </dgm:prSet>
      <dgm:spPr>
        <a:prstGeom prst="rect">
          <a:avLst/>
        </a:prstGeom>
      </dgm:spPr>
    </dgm:pt>
    <dgm:pt modelId="{6BC6F299-5B30-47D1-9975-9DAD7E6A2546}" type="pres">
      <dgm:prSet presAssocID="{6C12E8F1-A2C3-4B48-9F22-37FD9BF4978E}" presName="spaceBetweenRectangles" presStyleCnt="0"/>
      <dgm:spPr/>
    </dgm:pt>
    <dgm:pt modelId="{E5C245F0-249C-4736-AA57-286518774621}" type="pres">
      <dgm:prSet presAssocID="{8049D404-7636-4974-8F1F-08A9B18F1759}" presName="parentLin" presStyleCnt="0"/>
      <dgm:spPr/>
    </dgm:pt>
    <dgm:pt modelId="{0101E6BB-54C6-4E36-9F08-56BA539CC6EB}" type="pres">
      <dgm:prSet presAssocID="{8049D404-7636-4974-8F1F-08A9B18F1759}" presName="parentLeftMargin" presStyleLbl="node1" presStyleIdx="1" presStyleCnt="3"/>
      <dgm:spPr/>
    </dgm:pt>
    <dgm:pt modelId="{6C189F16-2976-4C6B-AE93-03949050F117}" type="pres">
      <dgm:prSet presAssocID="{8049D404-7636-4974-8F1F-08A9B18F1759}" presName="parentText" presStyleLbl="node1" presStyleIdx="2" presStyleCnt="3" custScaleY="226481">
        <dgm:presLayoutVars>
          <dgm:chMax val="0"/>
          <dgm:bulletEnabled val="1"/>
        </dgm:presLayoutVars>
      </dgm:prSet>
      <dgm:spPr/>
    </dgm:pt>
    <dgm:pt modelId="{38F9A92D-E19D-4BB9-8BF2-883F62BB5FFD}" type="pres">
      <dgm:prSet presAssocID="{8049D404-7636-4974-8F1F-08A9B18F1759}" presName="negativeSpace" presStyleCnt="0"/>
      <dgm:spPr/>
    </dgm:pt>
    <dgm:pt modelId="{DC578A07-763D-4FBF-87FF-EB140A8EC22B}" type="pres">
      <dgm:prSet presAssocID="{8049D404-7636-4974-8F1F-08A9B18F175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D11315-CAB5-423F-8F46-E5ED243353F3}" srcId="{A738FBC5-82E6-48A3-9F9E-3A7E82F96D32}" destId="{3457FEBF-2FD2-4B3E-B843-EE5762CF334D}" srcOrd="0" destOrd="0" parTransId="{98392515-B3F3-44F6-AF5D-289EFE6C3174}" sibTransId="{4938D86A-CF8F-4308-A559-C41C3F0D4D5C}"/>
    <dgm:cxn modelId="{FB79FB1C-EBC9-46A5-ACC0-36D8D42AD1ED}" type="presOf" srcId="{553CE160-C0E5-4862-82F0-8423872075FD}" destId="{27876792-9FD3-4355-8792-14FD684CB59A}" srcOrd="1" destOrd="0" presId="urn:microsoft.com/office/officeart/2005/8/layout/list1"/>
    <dgm:cxn modelId="{ACFFF621-D5DF-495B-B4D1-79245559A388}" type="presOf" srcId="{071BA4E4-296B-49B0-B97F-319AE3C976DD}" destId="{DC578A07-763D-4FBF-87FF-EB140A8EC22B}" srcOrd="0" destOrd="0" presId="urn:microsoft.com/office/officeart/2005/8/layout/list1"/>
    <dgm:cxn modelId="{69B42D41-2DD2-4DBC-9AC6-23A804D6752D}" srcId="{553CE160-C0E5-4862-82F0-8423872075FD}" destId="{37858F47-5BC4-4B6B-B947-8FE4847FE613}" srcOrd="0" destOrd="0" parTransId="{FC4261AF-4F7E-4BCD-8907-769C491700A0}" sibTransId="{87DC2196-56ED-4C1D-9704-5E06C2BC6321}"/>
    <dgm:cxn modelId="{18B37845-D09C-48A2-BBFC-73D72484CBE7}" srcId="{3457FEBF-2FD2-4B3E-B843-EE5762CF334D}" destId="{C88B8B44-2A75-4617-A2C3-379055FA5C03}" srcOrd="0" destOrd="0" parTransId="{F062F840-6BD7-4274-9B7E-ADE61946C2C0}" sibTransId="{C1A06712-24D8-4617-AF9D-3CB06F7745F0}"/>
    <dgm:cxn modelId="{D48A8755-E4C7-498E-9434-1A92A0291835}" type="presOf" srcId="{553CE160-C0E5-4862-82F0-8423872075FD}" destId="{1EB2C253-EBF7-42DC-AD8D-B49EFD2A4913}" srcOrd="0" destOrd="0" presId="urn:microsoft.com/office/officeart/2005/8/layout/list1"/>
    <dgm:cxn modelId="{8942609C-DA30-49B0-8199-D2D399042476}" type="presOf" srcId="{C88B8B44-2A75-4617-A2C3-379055FA5C03}" destId="{88F76451-0084-4C3E-902A-E741CE268D16}" srcOrd="0" destOrd="0" presId="urn:microsoft.com/office/officeart/2005/8/layout/list1"/>
    <dgm:cxn modelId="{0FBF7CB1-C281-47E5-8575-FF42A921DF8C}" srcId="{A738FBC5-82E6-48A3-9F9E-3A7E82F96D32}" destId="{8049D404-7636-4974-8F1F-08A9B18F1759}" srcOrd="2" destOrd="0" parTransId="{582104DE-5D45-4273-9BD0-C8AE6A9CBDF2}" sibTransId="{2B474DCA-8840-4E50-93A4-B51F2DA3D6DB}"/>
    <dgm:cxn modelId="{82D212B5-287E-4701-9015-0D47DE186120}" type="presOf" srcId="{37858F47-5BC4-4B6B-B947-8FE4847FE613}" destId="{302739B2-5748-40A5-9A5C-A6D99FCF6BB0}" srcOrd="0" destOrd="0" presId="urn:microsoft.com/office/officeart/2005/8/layout/list1"/>
    <dgm:cxn modelId="{BAD315B8-DCBD-4935-84FE-5D66D954877C}" srcId="{A738FBC5-82E6-48A3-9F9E-3A7E82F96D32}" destId="{553CE160-C0E5-4862-82F0-8423872075FD}" srcOrd="1" destOrd="0" parTransId="{9FB33BA9-90EC-4DB9-99EF-1798CC8D51C6}" sibTransId="{6C12E8F1-A2C3-4B48-9F22-37FD9BF4978E}"/>
    <dgm:cxn modelId="{A91B18BE-648B-41AE-B524-7D4EDF2C59B6}" type="presOf" srcId="{3457FEBF-2FD2-4B3E-B843-EE5762CF334D}" destId="{10347F63-2733-4B63-A041-436875953691}" srcOrd="1" destOrd="0" presId="urn:microsoft.com/office/officeart/2005/8/layout/list1"/>
    <dgm:cxn modelId="{2284E7BE-A6C0-4080-A168-416263271C4E}" type="presOf" srcId="{8049D404-7636-4974-8F1F-08A9B18F1759}" destId="{0101E6BB-54C6-4E36-9F08-56BA539CC6EB}" srcOrd="0" destOrd="0" presId="urn:microsoft.com/office/officeart/2005/8/layout/list1"/>
    <dgm:cxn modelId="{D900C2D3-3716-4E02-B67C-0A6EFBD7373D}" type="presOf" srcId="{3457FEBF-2FD2-4B3E-B843-EE5762CF334D}" destId="{D2E21859-3EA3-44EB-9846-F1198EB68866}" srcOrd="0" destOrd="0" presId="urn:microsoft.com/office/officeart/2005/8/layout/list1"/>
    <dgm:cxn modelId="{C9FF02E3-E7E4-438E-914C-D7A9F9E25379}" type="presOf" srcId="{A738FBC5-82E6-48A3-9F9E-3A7E82F96D32}" destId="{F72DEC3C-984A-4C56-A3A0-C7B836EE5205}" srcOrd="0" destOrd="0" presId="urn:microsoft.com/office/officeart/2005/8/layout/list1"/>
    <dgm:cxn modelId="{58C1B9FB-ECCE-474C-A1CE-AD70A1E721D7}" srcId="{8049D404-7636-4974-8F1F-08A9B18F1759}" destId="{071BA4E4-296B-49B0-B97F-319AE3C976DD}" srcOrd="0" destOrd="0" parTransId="{FC4D8138-0EE2-4CDF-A299-FD04AF7DF85C}" sibTransId="{C1BEEF00-72E4-41C3-9E8A-043D509AB5D3}"/>
    <dgm:cxn modelId="{56A1BEFB-1734-4C8E-A335-07EC046D09B9}" type="presOf" srcId="{8049D404-7636-4974-8F1F-08A9B18F1759}" destId="{6C189F16-2976-4C6B-AE93-03949050F117}" srcOrd="1" destOrd="0" presId="urn:microsoft.com/office/officeart/2005/8/layout/list1"/>
    <dgm:cxn modelId="{43675B3B-1AE7-41EF-AD9A-1553D0BACF08}" type="presParOf" srcId="{F72DEC3C-984A-4C56-A3A0-C7B836EE5205}" destId="{241C3F6C-FA8E-49E4-8BF9-CDE3CA1E95B5}" srcOrd="0" destOrd="0" presId="urn:microsoft.com/office/officeart/2005/8/layout/list1"/>
    <dgm:cxn modelId="{E8C8B437-3CAE-483C-91FC-2CB52476E123}" type="presParOf" srcId="{241C3F6C-FA8E-49E4-8BF9-CDE3CA1E95B5}" destId="{D2E21859-3EA3-44EB-9846-F1198EB68866}" srcOrd="0" destOrd="0" presId="urn:microsoft.com/office/officeart/2005/8/layout/list1"/>
    <dgm:cxn modelId="{FE641F65-6445-48F7-B74F-694B3DC69901}" type="presParOf" srcId="{241C3F6C-FA8E-49E4-8BF9-CDE3CA1E95B5}" destId="{10347F63-2733-4B63-A041-436875953691}" srcOrd="1" destOrd="0" presId="urn:microsoft.com/office/officeart/2005/8/layout/list1"/>
    <dgm:cxn modelId="{559310E8-6FB6-4B4C-90D5-5F0E34AF8894}" type="presParOf" srcId="{F72DEC3C-984A-4C56-A3A0-C7B836EE5205}" destId="{B09F1F0D-EEFA-495E-92BD-3CEC9D743DDD}" srcOrd="1" destOrd="0" presId="urn:microsoft.com/office/officeart/2005/8/layout/list1"/>
    <dgm:cxn modelId="{B6A1FB28-05F8-4792-9910-4DDC9DB6BB34}" type="presParOf" srcId="{F72DEC3C-984A-4C56-A3A0-C7B836EE5205}" destId="{88F76451-0084-4C3E-902A-E741CE268D16}" srcOrd="2" destOrd="0" presId="urn:microsoft.com/office/officeart/2005/8/layout/list1"/>
    <dgm:cxn modelId="{5E5B422A-04F9-4CA6-807D-E7BC007A6AEB}" type="presParOf" srcId="{F72DEC3C-984A-4C56-A3A0-C7B836EE5205}" destId="{1EDF97BC-916C-433E-9AEB-D7AAB73AD25F}" srcOrd="3" destOrd="0" presId="urn:microsoft.com/office/officeart/2005/8/layout/list1"/>
    <dgm:cxn modelId="{BCA9A2C6-58F2-4DC1-BCB0-FAA11E089576}" type="presParOf" srcId="{F72DEC3C-984A-4C56-A3A0-C7B836EE5205}" destId="{CE1A7908-50E9-4B3C-B02C-21C90630EFD2}" srcOrd="4" destOrd="0" presId="urn:microsoft.com/office/officeart/2005/8/layout/list1"/>
    <dgm:cxn modelId="{D9613143-CE0E-4B3E-8DF8-D580B6858520}" type="presParOf" srcId="{CE1A7908-50E9-4B3C-B02C-21C90630EFD2}" destId="{1EB2C253-EBF7-42DC-AD8D-B49EFD2A4913}" srcOrd="0" destOrd="0" presId="urn:microsoft.com/office/officeart/2005/8/layout/list1"/>
    <dgm:cxn modelId="{03F218A9-7186-420D-BC3B-5CA332446E4E}" type="presParOf" srcId="{CE1A7908-50E9-4B3C-B02C-21C90630EFD2}" destId="{27876792-9FD3-4355-8792-14FD684CB59A}" srcOrd="1" destOrd="0" presId="urn:microsoft.com/office/officeart/2005/8/layout/list1"/>
    <dgm:cxn modelId="{24E75DE5-1173-4EE3-B831-A2B5558D4AF0}" type="presParOf" srcId="{F72DEC3C-984A-4C56-A3A0-C7B836EE5205}" destId="{E65363C9-A7E2-44AA-AA4A-BA8F41C28EE3}" srcOrd="5" destOrd="0" presId="urn:microsoft.com/office/officeart/2005/8/layout/list1"/>
    <dgm:cxn modelId="{50FDD5FD-5B67-44BE-B598-C49620BED468}" type="presParOf" srcId="{F72DEC3C-984A-4C56-A3A0-C7B836EE5205}" destId="{302739B2-5748-40A5-9A5C-A6D99FCF6BB0}" srcOrd="6" destOrd="0" presId="urn:microsoft.com/office/officeart/2005/8/layout/list1"/>
    <dgm:cxn modelId="{E8B23A6F-6C49-4486-B1B1-BC1372941BD4}" type="presParOf" srcId="{F72DEC3C-984A-4C56-A3A0-C7B836EE5205}" destId="{6BC6F299-5B30-47D1-9975-9DAD7E6A2546}" srcOrd="7" destOrd="0" presId="urn:microsoft.com/office/officeart/2005/8/layout/list1"/>
    <dgm:cxn modelId="{E1316266-D94A-4908-BA81-498323D13169}" type="presParOf" srcId="{F72DEC3C-984A-4C56-A3A0-C7B836EE5205}" destId="{E5C245F0-249C-4736-AA57-286518774621}" srcOrd="8" destOrd="0" presId="urn:microsoft.com/office/officeart/2005/8/layout/list1"/>
    <dgm:cxn modelId="{331AED2C-4D0B-4FF9-B4F5-1A09F7A1AC45}" type="presParOf" srcId="{E5C245F0-249C-4736-AA57-286518774621}" destId="{0101E6BB-54C6-4E36-9F08-56BA539CC6EB}" srcOrd="0" destOrd="0" presId="urn:microsoft.com/office/officeart/2005/8/layout/list1"/>
    <dgm:cxn modelId="{30464B31-77F1-4E0D-8287-D75381840174}" type="presParOf" srcId="{E5C245F0-249C-4736-AA57-286518774621}" destId="{6C189F16-2976-4C6B-AE93-03949050F117}" srcOrd="1" destOrd="0" presId="urn:microsoft.com/office/officeart/2005/8/layout/list1"/>
    <dgm:cxn modelId="{2F3FBE76-CE06-421E-9D42-F8F9CACBE2E0}" type="presParOf" srcId="{F72DEC3C-984A-4C56-A3A0-C7B836EE5205}" destId="{38F9A92D-E19D-4BB9-8BF2-883F62BB5FFD}" srcOrd="9" destOrd="0" presId="urn:microsoft.com/office/officeart/2005/8/layout/list1"/>
    <dgm:cxn modelId="{5AF523E2-060C-409D-81D7-09E68BA7EE43}" type="presParOf" srcId="{F72DEC3C-984A-4C56-A3A0-C7B836EE5205}" destId="{DC578A07-763D-4FBF-87FF-EB140A8EC22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DEA381-67CD-4CD6-B0E8-D0B4D1725A26}" type="doc">
      <dgm:prSet loTypeId="urn:microsoft.com/office/officeart/2008/layout/HexagonCluster" loCatId="picture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fr-FR"/>
        </a:p>
      </dgm:t>
    </dgm:pt>
    <dgm:pt modelId="{94FCDDA0-B49A-4709-88F8-1490E6DAC30C}">
      <dgm:prSet phldrT="[Texte]" custT="1"/>
      <dgm:spPr>
        <a:ln>
          <a:solidFill>
            <a:srgbClr val="3333CC"/>
          </a:solidFill>
        </a:ln>
      </dgm:spPr>
      <dgm:t>
        <a:bodyPr/>
        <a:lstStyle/>
        <a:p>
          <a:endParaRPr lang="fr-FR" sz="6500" dirty="0"/>
        </a:p>
      </dgm:t>
    </dgm:pt>
    <dgm:pt modelId="{9F8C3353-6E6C-4BD4-AC98-B9CDD5EAA477}" type="parTrans" cxnId="{78B8ACA4-FA97-455E-97A8-8DF0C6F8F8F2}">
      <dgm:prSet/>
      <dgm:spPr/>
      <dgm:t>
        <a:bodyPr/>
        <a:lstStyle/>
        <a:p>
          <a:endParaRPr lang="fr-FR"/>
        </a:p>
      </dgm:t>
    </dgm:pt>
    <dgm:pt modelId="{497C5AFD-6CFF-49CF-8B91-3A186E2F2998}" type="sibTrans" cxnId="{78B8ACA4-FA97-455E-97A8-8DF0C6F8F8F2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3333CC"/>
          </a:solidFill>
        </a:ln>
      </dgm:spPr>
      <dgm:t>
        <a:bodyPr/>
        <a:lstStyle/>
        <a:p>
          <a:endParaRPr lang="fr-FR" dirty="0"/>
        </a:p>
      </dgm:t>
    </dgm:pt>
    <dgm:pt modelId="{F7CBB4E9-9553-4E0F-8488-963C4A338F5C}">
      <dgm:prSet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solidFill>
            <a:srgbClr val="3333CC"/>
          </a:solidFill>
        </a:ln>
      </dgm:spPr>
      <dgm:t>
        <a:bodyPr/>
        <a:lstStyle/>
        <a:p>
          <a:r>
            <a:rPr lang="fr-FR" sz="1600" dirty="0"/>
            <a:t>Poursuite du projet de construction du groupe scolaire Faïencerie</a:t>
          </a:r>
        </a:p>
        <a:p>
          <a:r>
            <a:rPr lang="fr-FR" sz="1600" dirty="0"/>
            <a:t>17,9 M€</a:t>
          </a:r>
        </a:p>
      </dgm:t>
    </dgm:pt>
    <dgm:pt modelId="{4FCC6A03-1889-4377-A639-013E779A9885}" type="parTrans" cxnId="{F32BBDC7-A5C8-4E33-AE20-72793974D38D}">
      <dgm:prSet/>
      <dgm:spPr/>
      <dgm:t>
        <a:bodyPr/>
        <a:lstStyle/>
        <a:p>
          <a:endParaRPr lang="fr-FR"/>
        </a:p>
      </dgm:t>
    </dgm:pt>
    <dgm:pt modelId="{5BB955C5-3C4B-4409-87C2-E20BE7274DCC}" type="sibTrans" cxnId="{F32BBDC7-A5C8-4E33-AE20-72793974D38D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>
          <a:solidFill>
            <a:srgbClr val="3333CC"/>
          </a:solidFill>
        </a:ln>
      </dgm:spPr>
      <dgm:t>
        <a:bodyPr/>
        <a:lstStyle/>
        <a:p>
          <a:endParaRPr lang="fr-FR"/>
        </a:p>
      </dgm:t>
    </dgm:pt>
    <dgm:pt modelId="{C3A0C43A-AE70-4655-9133-5B728B7EA71F}">
      <dgm:prSet/>
      <dgm:spPr/>
      <dgm:t>
        <a:bodyPr/>
        <a:lstStyle/>
        <a:p>
          <a:endParaRPr lang="fr-FR"/>
        </a:p>
      </dgm:t>
    </dgm:pt>
    <dgm:pt modelId="{DFE6003C-F3DE-4B57-94EF-B54B3427A644}" type="sibTrans" cxnId="{6BA797AD-2515-42A0-AE7F-AFACE07056B4}">
      <dgm:prSet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3333CC"/>
          </a:solidFill>
        </a:ln>
      </dgm:spPr>
      <dgm:t>
        <a:bodyPr/>
        <a:lstStyle/>
        <a:p>
          <a:endParaRPr lang="fr-FR"/>
        </a:p>
      </dgm:t>
    </dgm:pt>
    <dgm:pt modelId="{92BA1F02-E33D-42A6-972B-53B1562F8970}" type="parTrans" cxnId="{6BA797AD-2515-42A0-AE7F-AFACE07056B4}">
      <dgm:prSet/>
      <dgm:spPr/>
      <dgm:t>
        <a:bodyPr/>
        <a:lstStyle/>
        <a:p>
          <a:endParaRPr lang="fr-FR"/>
        </a:p>
      </dgm:t>
    </dgm:pt>
    <dgm:pt modelId="{E3F357F5-51C0-468F-BE99-E7A357E75ECA}">
      <dgm:prSet/>
      <dgm:spPr>
        <a:blipFill rotWithShape="0">
          <a:blip xmlns:r="http://schemas.openxmlformats.org/officeDocument/2006/relationships" r:embed="rId4"/>
          <a:srcRect/>
          <a:stretch>
            <a:fillRect l="-7000" r="-7000"/>
          </a:stretch>
        </a:blipFill>
      </dgm:spPr>
      <dgm:t>
        <a:bodyPr/>
        <a:lstStyle/>
        <a:p>
          <a:endParaRPr lang="fr-FR"/>
        </a:p>
      </dgm:t>
    </dgm:pt>
    <dgm:pt modelId="{8A302034-B5A4-4975-BEA9-052995F1183B}" type="parTrans" cxnId="{00B3EB46-C97E-415F-86A8-E9656024D85A}">
      <dgm:prSet/>
      <dgm:spPr/>
      <dgm:t>
        <a:bodyPr/>
        <a:lstStyle/>
        <a:p>
          <a:endParaRPr lang="fr-FR"/>
        </a:p>
      </dgm:t>
    </dgm:pt>
    <dgm:pt modelId="{2C5A0AEF-69DA-4FEC-9E94-E46C6CEE67A0}" type="sibTrans" cxnId="{00B3EB46-C97E-415F-86A8-E9656024D85A}">
      <dgm:prSet/>
      <dgm:spPr>
        <a:noFill/>
        <a:ln>
          <a:solidFill>
            <a:srgbClr val="3333CC"/>
          </a:solidFill>
        </a:ln>
      </dgm:spPr>
      <dgm:t>
        <a:bodyPr/>
        <a:lstStyle/>
        <a:p>
          <a:endParaRPr lang="fr-FR"/>
        </a:p>
      </dgm:t>
    </dgm:pt>
    <dgm:pt modelId="{6DAEB018-A202-48E6-849E-5857AFE72EB1}">
      <dgm:prSet/>
      <dgm:spPr/>
      <dgm:t>
        <a:bodyPr/>
        <a:lstStyle/>
        <a:p>
          <a:endParaRPr lang="fr-FR"/>
        </a:p>
      </dgm:t>
    </dgm:pt>
    <dgm:pt modelId="{D948319A-0747-4E3A-A623-F365B0C8B525}" type="parTrans" cxnId="{E623D429-7788-4454-8C6D-ABAF2550A049}">
      <dgm:prSet/>
      <dgm:spPr/>
      <dgm:t>
        <a:bodyPr/>
        <a:lstStyle/>
        <a:p>
          <a:endParaRPr lang="fr-FR"/>
        </a:p>
      </dgm:t>
    </dgm:pt>
    <dgm:pt modelId="{708DA305-3A34-45C4-BC63-9DB034AE404D}" type="sibTrans" cxnId="{E623D429-7788-4454-8C6D-ABAF2550A049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</dgm:spPr>
      <dgm:t>
        <a:bodyPr/>
        <a:lstStyle/>
        <a:p>
          <a:endParaRPr lang="fr-FR"/>
        </a:p>
      </dgm:t>
    </dgm:pt>
    <dgm:pt modelId="{F0CFED33-13B5-45D6-ACF8-1074A1ED535A}">
      <dgm:prSet/>
      <dgm:spPr/>
      <dgm:t>
        <a:bodyPr/>
        <a:lstStyle/>
        <a:p>
          <a:endParaRPr lang="fr-FR"/>
        </a:p>
      </dgm:t>
    </dgm:pt>
    <dgm:pt modelId="{EE0D4E50-BED2-4197-A182-4A4FF58BF1AF}" type="sibTrans" cxnId="{E83D33F9-6334-462B-BC4E-189DE80C3CA1}">
      <dgm:prSet/>
      <dgm:spPr>
        <a:solidFill>
          <a:schemeClr val="bg1">
            <a:alpha val="90000"/>
          </a:schemeClr>
        </a:solidFill>
        <a:ln>
          <a:solidFill>
            <a:srgbClr val="3333CC"/>
          </a:solidFill>
        </a:ln>
      </dgm:spPr>
      <dgm:t>
        <a:bodyPr/>
        <a:lstStyle/>
        <a:p>
          <a:endParaRPr lang="fr-FR"/>
        </a:p>
      </dgm:t>
    </dgm:pt>
    <dgm:pt modelId="{24098502-571B-4179-8751-B2129089C6EB}" type="parTrans" cxnId="{E83D33F9-6334-462B-BC4E-189DE80C3CA1}">
      <dgm:prSet/>
      <dgm:spPr/>
      <dgm:t>
        <a:bodyPr/>
        <a:lstStyle/>
        <a:p>
          <a:endParaRPr lang="fr-FR"/>
        </a:p>
      </dgm:t>
    </dgm:pt>
    <dgm:pt modelId="{773E72FE-A232-4179-8C41-8B654178F14A}">
      <dgm:prSet phldrT="[Texte]" custT="1"/>
      <dgm:spPr>
        <a:solidFill>
          <a:srgbClr val="FFFFFF"/>
        </a:solidFill>
        <a:ln>
          <a:solidFill>
            <a:srgbClr val="FFFFFF"/>
          </a:solidFill>
        </a:ln>
      </dgm:spPr>
      <dgm:t>
        <a:bodyPr/>
        <a:lstStyle/>
        <a:p>
          <a:endParaRPr lang="fr-FR" sz="1600" dirty="0"/>
        </a:p>
      </dgm:t>
    </dgm:pt>
    <dgm:pt modelId="{FFF21A72-95BF-4467-92AD-936A0E8D7771}" type="sibTrans" cxnId="{960D679C-51FD-4054-980F-20E4CAEA8FFA}">
      <dgm:prSet/>
      <dgm:spPr>
        <a:noFill/>
        <a:ln>
          <a:solidFill>
            <a:srgbClr val="3333CC"/>
          </a:solidFill>
        </a:ln>
      </dgm:spPr>
      <dgm:t>
        <a:bodyPr/>
        <a:lstStyle/>
        <a:p>
          <a:endParaRPr lang="fr-FR"/>
        </a:p>
      </dgm:t>
    </dgm:pt>
    <dgm:pt modelId="{440DF40A-955F-438F-8EB8-10C751C73878}" type="parTrans" cxnId="{960D679C-51FD-4054-980F-20E4CAEA8FFA}">
      <dgm:prSet/>
      <dgm:spPr/>
      <dgm:t>
        <a:bodyPr/>
        <a:lstStyle/>
        <a:p>
          <a:endParaRPr lang="fr-FR"/>
        </a:p>
      </dgm:t>
    </dgm:pt>
    <dgm:pt modelId="{A7CEF375-D03E-42BF-A677-BFF24AD618C1}" type="pres">
      <dgm:prSet presAssocID="{CDDEA381-67CD-4CD6-B0E8-D0B4D1725A26}" presName="Name0" presStyleCnt="0">
        <dgm:presLayoutVars>
          <dgm:chMax val="21"/>
          <dgm:chPref val="21"/>
        </dgm:presLayoutVars>
      </dgm:prSet>
      <dgm:spPr/>
    </dgm:pt>
    <dgm:pt modelId="{B293DD7D-906A-45E0-B3E1-8B6096710652}" type="pres">
      <dgm:prSet presAssocID="{94FCDDA0-B49A-4709-88F8-1490E6DAC30C}" presName="text1" presStyleCnt="0"/>
      <dgm:spPr/>
    </dgm:pt>
    <dgm:pt modelId="{5DA66211-8E4D-4179-8958-38AAA3E2EACA}" type="pres">
      <dgm:prSet presAssocID="{94FCDDA0-B49A-4709-88F8-1490E6DAC30C}" presName="textRepeatNode" presStyleLbl="alignNode1" presStyleIdx="0" presStyleCnt="7" custScaleX="98370" custLinFactNeighborX="3101" custLinFactNeighborY="-507">
        <dgm:presLayoutVars>
          <dgm:chMax val="0"/>
          <dgm:chPref val="0"/>
          <dgm:bulletEnabled val="1"/>
        </dgm:presLayoutVars>
      </dgm:prSet>
      <dgm:spPr/>
    </dgm:pt>
    <dgm:pt modelId="{6867D75F-4119-494C-AF86-2DD26B3C66D5}" type="pres">
      <dgm:prSet presAssocID="{94FCDDA0-B49A-4709-88F8-1490E6DAC30C}" presName="textaccent1" presStyleCnt="0"/>
      <dgm:spPr/>
    </dgm:pt>
    <dgm:pt modelId="{3B7BAD8E-A334-4519-907C-30BCECE930A5}" type="pres">
      <dgm:prSet presAssocID="{94FCDDA0-B49A-4709-88F8-1490E6DAC30C}" presName="accentRepeatNode" presStyleLbl="solidAlignAcc1" presStyleIdx="0" presStyleCnt="14" custLinFactX="280644" custLinFactY="-138650" custLinFactNeighborX="300000" custLinFactNeighborY="-200000"/>
      <dgm:spPr>
        <a:ln>
          <a:solidFill>
            <a:schemeClr val="accent2">
              <a:lumMod val="60000"/>
              <a:lumOff val="40000"/>
            </a:schemeClr>
          </a:solidFill>
        </a:ln>
      </dgm:spPr>
    </dgm:pt>
    <dgm:pt modelId="{99A9D5B0-0598-4BDD-A3A6-E9D6C584F84D}" type="pres">
      <dgm:prSet presAssocID="{497C5AFD-6CFF-49CF-8B91-3A186E2F2998}" presName="image1" presStyleCnt="0"/>
      <dgm:spPr/>
    </dgm:pt>
    <dgm:pt modelId="{A9241533-FFE1-4301-8505-755E6B1E6602}" type="pres">
      <dgm:prSet presAssocID="{497C5AFD-6CFF-49CF-8B91-3A186E2F2998}" presName="imageRepeatNode" presStyleLbl="alignAcc1" presStyleIdx="0" presStyleCnt="7" custLinFactX="100000" custLinFactNeighborX="157616" custLinFactNeighborY="54789"/>
      <dgm:spPr/>
    </dgm:pt>
    <dgm:pt modelId="{757931DE-AAE7-4263-9752-DBEDE18E7607}" type="pres">
      <dgm:prSet presAssocID="{497C5AFD-6CFF-49CF-8B91-3A186E2F2998}" presName="imageaccent1" presStyleCnt="0"/>
      <dgm:spPr/>
    </dgm:pt>
    <dgm:pt modelId="{0DDA86F0-3B59-4170-9C2C-916BB6476275}" type="pres">
      <dgm:prSet presAssocID="{497C5AFD-6CFF-49CF-8B91-3A186E2F2998}" presName="accentRepeatNode" presStyleLbl="solidAlignAcc1" presStyleIdx="1" presStyleCnt="14" custLinFactX="700000" custLinFactY="-800000" custLinFactNeighborX="749484" custLinFactNeighborY="-866237"/>
      <dgm:spPr>
        <a:ln>
          <a:solidFill>
            <a:srgbClr val="3333CC"/>
          </a:solidFill>
        </a:ln>
      </dgm:spPr>
    </dgm:pt>
    <dgm:pt modelId="{9F3BAA12-1C44-47E3-843F-346382E565F7}" type="pres">
      <dgm:prSet presAssocID="{773E72FE-A232-4179-8C41-8B654178F14A}" presName="text2" presStyleCnt="0"/>
      <dgm:spPr/>
    </dgm:pt>
    <dgm:pt modelId="{5056E8A2-C9BA-4D1F-929C-6C118376E142}" type="pres">
      <dgm:prSet presAssocID="{773E72FE-A232-4179-8C41-8B654178F14A}" presName="textRepeatNode" presStyleLbl="alignNode1" presStyleIdx="1" presStyleCnt="7" custLinFactNeighborX="85710" custLinFactNeighborY="-52526">
        <dgm:presLayoutVars>
          <dgm:chMax val="0"/>
          <dgm:chPref val="0"/>
          <dgm:bulletEnabled val="1"/>
        </dgm:presLayoutVars>
      </dgm:prSet>
      <dgm:spPr/>
    </dgm:pt>
    <dgm:pt modelId="{DDC9E91B-3E9E-47E8-B89E-B5F498A74E07}" type="pres">
      <dgm:prSet presAssocID="{773E72FE-A232-4179-8C41-8B654178F14A}" presName="textaccent2" presStyleCnt="0"/>
      <dgm:spPr/>
    </dgm:pt>
    <dgm:pt modelId="{AA5B4D22-30C6-42E4-BEA2-D2FA903DC8C7}" type="pres">
      <dgm:prSet presAssocID="{773E72FE-A232-4179-8C41-8B654178F14A}" presName="accentRepeatNode" presStyleLbl="solidAlignAcc1" presStyleIdx="2" presStyleCnt="14"/>
      <dgm:spPr>
        <a:ln>
          <a:solidFill>
            <a:srgbClr val="3333CC"/>
          </a:solidFill>
        </a:ln>
      </dgm:spPr>
    </dgm:pt>
    <dgm:pt modelId="{D4D221B2-A690-4928-8416-21258302BC9D}" type="pres">
      <dgm:prSet presAssocID="{FFF21A72-95BF-4467-92AD-936A0E8D7771}" presName="image2" presStyleCnt="0"/>
      <dgm:spPr/>
    </dgm:pt>
    <dgm:pt modelId="{6CE2E76A-C4BF-4C79-BC46-4828398EA3FD}" type="pres">
      <dgm:prSet presAssocID="{FFF21A72-95BF-4467-92AD-936A0E8D7771}" presName="imageRepeatNode" presStyleLbl="alignAcc1" presStyleIdx="1" presStyleCnt="7" custLinFactNeighborX="83905" custLinFactNeighborY="-52915"/>
      <dgm:spPr/>
    </dgm:pt>
    <dgm:pt modelId="{EEA5B69A-1180-4D3E-8C8A-C6C26F03628E}" type="pres">
      <dgm:prSet presAssocID="{FFF21A72-95BF-4467-92AD-936A0E8D7771}" presName="imageaccent2" presStyleCnt="0"/>
      <dgm:spPr/>
    </dgm:pt>
    <dgm:pt modelId="{E25DF5D5-2D22-4A4E-888C-6CEB9320C2A0}" type="pres">
      <dgm:prSet presAssocID="{FFF21A72-95BF-4467-92AD-936A0E8D7771}" presName="accentRepeatNode" presStyleLbl="solidAlignAcc1" presStyleIdx="3" presStyleCnt="14" custLinFactX="-60247" custLinFactY="-836969" custLinFactNeighborX="-100000" custLinFactNeighborY="-900000"/>
      <dgm:spPr>
        <a:ln>
          <a:solidFill>
            <a:srgbClr val="3333CC"/>
          </a:solidFill>
        </a:ln>
      </dgm:spPr>
    </dgm:pt>
    <dgm:pt modelId="{42D770FC-8945-4AC7-81FE-B7B77F2DCEB8}" type="pres">
      <dgm:prSet presAssocID="{F7CBB4E9-9553-4E0F-8488-963C4A338F5C}" presName="text3" presStyleCnt="0"/>
      <dgm:spPr/>
    </dgm:pt>
    <dgm:pt modelId="{B34605AF-5306-4BCB-9B5A-F02A1CF42167}" type="pres">
      <dgm:prSet presAssocID="{F7CBB4E9-9553-4E0F-8488-963C4A338F5C}" presName="textRepeatNode" presStyleLbl="alignNode1" presStyleIdx="2" presStyleCnt="7" custLinFactNeighborX="2346" custLinFactNeighborY="759">
        <dgm:presLayoutVars>
          <dgm:chMax val="0"/>
          <dgm:chPref val="0"/>
          <dgm:bulletEnabled val="1"/>
        </dgm:presLayoutVars>
      </dgm:prSet>
      <dgm:spPr/>
    </dgm:pt>
    <dgm:pt modelId="{6EEA3D50-C3C2-441E-9B81-2F573E5BA0CF}" type="pres">
      <dgm:prSet presAssocID="{F7CBB4E9-9553-4E0F-8488-963C4A338F5C}" presName="textaccent3" presStyleCnt="0"/>
      <dgm:spPr/>
    </dgm:pt>
    <dgm:pt modelId="{77D5615F-5D34-4C39-A774-537BCB30B901}" type="pres">
      <dgm:prSet presAssocID="{F7CBB4E9-9553-4E0F-8488-963C4A338F5C}" presName="accentRepeatNode" presStyleLbl="solidAlignAcc1" presStyleIdx="4" presStyleCnt="14" custLinFactX="353556" custLinFactY="-200000" custLinFactNeighborX="400000" custLinFactNeighborY="-214159"/>
      <dgm:spPr>
        <a:ln>
          <a:solidFill>
            <a:srgbClr val="3333CC"/>
          </a:solidFill>
        </a:ln>
      </dgm:spPr>
    </dgm:pt>
    <dgm:pt modelId="{305AC859-BD76-4427-9EC1-4ECD588F6966}" type="pres">
      <dgm:prSet presAssocID="{5BB955C5-3C4B-4409-87C2-E20BE7274DCC}" presName="image3" presStyleCnt="0"/>
      <dgm:spPr/>
    </dgm:pt>
    <dgm:pt modelId="{E7133E8A-5F1C-4BE3-A674-BEAD1778C943}" type="pres">
      <dgm:prSet presAssocID="{5BB955C5-3C4B-4409-87C2-E20BE7274DCC}" presName="imageRepeatNode" presStyleLbl="alignAcc1" presStyleIdx="2" presStyleCnt="7" custLinFactY="10822" custLinFactNeighborX="771" custLinFactNeighborY="100000"/>
      <dgm:spPr/>
    </dgm:pt>
    <dgm:pt modelId="{93F9C61C-4C40-4770-8996-450B3C5A7CC2}" type="pres">
      <dgm:prSet presAssocID="{5BB955C5-3C4B-4409-87C2-E20BE7274DCC}" presName="imageaccent3" presStyleCnt="0"/>
      <dgm:spPr/>
    </dgm:pt>
    <dgm:pt modelId="{C6767507-C202-444A-81CA-8D6C36F2AE15}" type="pres">
      <dgm:prSet presAssocID="{5BB955C5-3C4B-4409-87C2-E20BE7274DCC}" presName="accentRepeatNode" presStyleLbl="solidAlignAcc1" presStyleIdx="5" presStyleCnt="14" custScaleY="16446" custLinFactX="500000" custLinFactY="-100000" custLinFactNeighborX="594273" custLinFactNeighborY="-161750"/>
      <dgm:spPr>
        <a:solidFill>
          <a:schemeClr val="bg1"/>
        </a:solidFill>
        <a:ln>
          <a:solidFill>
            <a:schemeClr val="bg1"/>
          </a:solidFill>
        </a:ln>
      </dgm:spPr>
    </dgm:pt>
    <dgm:pt modelId="{00AD55DF-1A2D-4C70-ADBD-0AADF22A02CB}" type="pres">
      <dgm:prSet presAssocID="{C3A0C43A-AE70-4655-9133-5B728B7EA71F}" presName="text4" presStyleCnt="0"/>
      <dgm:spPr/>
    </dgm:pt>
    <dgm:pt modelId="{B525128A-751A-48DE-A150-D1F7EC27EB1B}" type="pres">
      <dgm:prSet presAssocID="{C3A0C43A-AE70-4655-9133-5B728B7EA71F}" presName="textRepeatNode" presStyleLbl="alignNode1" presStyleIdx="3" presStyleCnt="7" custLinFactNeighborX="-82835" custLinFactNeighborY="-53382">
        <dgm:presLayoutVars>
          <dgm:chMax val="0"/>
          <dgm:chPref val="0"/>
          <dgm:bulletEnabled val="1"/>
        </dgm:presLayoutVars>
      </dgm:prSet>
      <dgm:spPr/>
    </dgm:pt>
    <dgm:pt modelId="{83227838-74D0-4447-AAF8-6F4809784BA6}" type="pres">
      <dgm:prSet presAssocID="{C3A0C43A-AE70-4655-9133-5B728B7EA71F}" presName="textaccent4" presStyleCnt="0"/>
      <dgm:spPr/>
    </dgm:pt>
    <dgm:pt modelId="{05FB93B3-BD75-49DE-8829-15EF257CEE0E}" type="pres">
      <dgm:prSet presAssocID="{C3A0C43A-AE70-4655-9133-5B728B7EA71F}" presName="accentRepeatNode" presStyleLbl="solidAlignAcc1" presStyleIdx="6" presStyleCnt="14" custLinFactX="-54129" custLinFactY="-111627" custLinFactNeighborX="-100000" custLinFactNeighborY="-200000"/>
      <dgm:spPr>
        <a:solidFill>
          <a:schemeClr val="bg1"/>
        </a:solidFill>
        <a:ln>
          <a:solidFill>
            <a:srgbClr val="FFFFFF"/>
          </a:solidFill>
        </a:ln>
      </dgm:spPr>
    </dgm:pt>
    <dgm:pt modelId="{464492F9-7A12-43C0-AD89-78567F7F099E}" type="pres">
      <dgm:prSet presAssocID="{DFE6003C-F3DE-4B57-94EF-B54B3427A644}" presName="image4" presStyleCnt="0"/>
      <dgm:spPr/>
    </dgm:pt>
    <dgm:pt modelId="{8620D715-01ED-4719-B097-55A797242865}" type="pres">
      <dgm:prSet presAssocID="{DFE6003C-F3DE-4B57-94EF-B54B3427A644}" presName="imageRepeatNode" presStyleLbl="alignAcc1" presStyleIdx="3" presStyleCnt="7" custLinFactX="-139859" custLinFactY="-8592" custLinFactNeighborX="-200000" custLinFactNeighborY="-100000"/>
      <dgm:spPr/>
    </dgm:pt>
    <dgm:pt modelId="{16D7BCEB-3A0E-46AA-BDA9-28FA4DC2413C}" type="pres">
      <dgm:prSet presAssocID="{DFE6003C-F3DE-4B57-94EF-B54B3427A644}" presName="imageaccent4" presStyleCnt="0"/>
      <dgm:spPr/>
    </dgm:pt>
    <dgm:pt modelId="{045BB6C0-DAE0-4F9B-9690-6D1A91288BC6}" type="pres">
      <dgm:prSet presAssocID="{DFE6003C-F3DE-4B57-94EF-B54B3427A644}" presName="accentRepeatNode" presStyleLbl="solidAlignAcc1" presStyleIdx="7" presStyleCnt="14" custLinFactX="193415" custLinFactNeighborX="200000" custLinFactNeighborY="26963"/>
      <dgm:spPr>
        <a:ln>
          <a:solidFill>
            <a:schemeClr val="accent2">
              <a:lumMod val="60000"/>
              <a:lumOff val="40000"/>
            </a:schemeClr>
          </a:solidFill>
        </a:ln>
      </dgm:spPr>
    </dgm:pt>
    <dgm:pt modelId="{377D89F7-496D-4BA1-9493-64952B88D891}" type="pres">
      <dgm:prSet presAssocID="{F0CFED33-13B5-45D6-ACF8-1074A1ED535A}" presName="text5" presStyleCnt="0"/>
      <dgm:spPr/>
    </dgm:pt>
    <dgm:pt modelId="{AA2AF32F-E610-45F9-BB36-DE230A27EA19}" type="pres">
      <dgm:prSet presAssocID="{F0CFED33-13B5-45D6-ACF8-1074A1ED535A}" presName="textRepeatNode" presStyleLbl="alignNode1" presStyleIdx="4" presStyleCnt="7" custLinFactNeighborX="-84824" custLinFactNeighborY="53035">
        <dgm:presLayoutVars>
          <dgm:chMax val="0"/>
          <dgm:chPref val="0"/>
          <dgm:bulletEnabled val="1"/>
        </dgm:presLayoutVars>
      </dgm:prSet>
      <dgm:spPr/>
    </dgm:pt>
    <dgm:pt modelId="{DBAFCFAD-82A3-4DE3-B805-EE52FEECCD01}" type="pres">
      <dgm:prSet presAssocID="{F0CFED33-13B5-45D6-ACF8-1074A1ED535A}" presName="textaccent5" presStyleCnt="0"/>
      <dgm:spPr/>
    </dgm:pt>
    <dgm:pt modelId="{016BCFC7-38C6-4E32-9C39-DF31AFE6A3A1}" type="pres">
      <dgm:prSet presAssocID="{F0CFED33-13B5-45D6-ACF8-1074A1ED535A}" presName="accentRepeatNode" presStyleLbl="solidAlignAcc1" presStyleIdx="8" presStyleCnt="14"/>
      <dgm:spPr/>
    </dgm:pt>
    <dgm:pt modelId="{5D34DE37-2444-4816-B70B-34F4EDC9C96A}" type="pres">
      <dgm:prSet presAssocID="{EE0D4E50-BED2-4197-A182-4A4FF58BF1AF}" presName="image5" presStyleCnt="0"/>
      <dgm:spPr/>
    </dgm:pt>
    <dgm:pt modelId="{2BE51B89-BB6C-410C-B4EE-758566CF52C8}" type="pres">
      <dgm:prSet presAssocID="{EE0D4E50-BED2-4197-A182-4A4FF58BF1AF}" presName="imageRepeatNode" presStyleLbl="alignAcc1" presStyleIdx="4" presStyleCnt="7" custLinFactX="-100000" custLinFactY="62305" custLinFactNeighborX="-158582" custLinFactNeighborY="100000"/>
      <dgm:spPr/>
    </dgm:pt>
    <dgm:pt modelId="{C04BF276-4739-4190-8D4B-0A771A24F5B0}" type="pres">
      <dgm:prSet presAssocID="{EE0D4E50-BED2-4197-A182-4A4FF58BF1AF}" presName="imageaccent5" presStyleCnt="0"/>
      <dgm:spPr/>
    </dgm:pt>
    <dgm:pt modelId="{F14D0C8C-0A91-46AC-9B98-474E710E7377}" type="pres">
      <dgm:prSet presAssocID="{EE0D4E50-BED2-4197-A182-4A4FF58BF1AF}" presName="accentRepeatNode" presStyleLbl="solidAlignAcc1" presStyleIdx="9" presStyleCnt="14" custLinFactX="-111062" custLinFactY="-200000" custLinFactNeighborX="-200000" custLinFactNeighborY="-208223"/>
      <dgm:spPr/>
    </dgm:pt>
    <dgm:pt modelId="{19981D8E-D659-4EB5-A6FE-8C794ABADE43}" type="pres">
      <dgm:prSet presAssocID="{6DAEB018-A202-48E6-849E-5857AFE72EB1}" presName="text6" presStyleCnt="0"/>
      <dgm:spPr/>
    </dgm:pt>
    <dgm:pt modelId="{FA4581B9-6CE6-4BE2-B9A8-FCF411255816}" type="pres">
      <dgm:prSet presAssocID="{6DAEB018-A202-48E6-849E-5857AFE72EB1}" presName="textRepeatNode" presStyleLbl="alignNode1" presStyleIdx="5" presStyleCnt="7" custLinFactY="-61622" custLinFactNeighborX="-85640" custLinFactNeighborY="-100000">
        <dgm:presLayoutVars>
          <dgm:chMax val="0"/>
          <dgm:chPref val="0"/>
          <dgm:bulletEnabled val="1"/>
        </dgm:presLayoutVars>
      </dgm:prSet>
      <dgm:spPr/>
    </dgm:pt>
    <dgm:pt modelId="{584BF0F0-5B72-4097-89BD-0180376E5D7B}" type="pres">
      <dgm:prSet presAssocID="{6DAEB018-A202-48E6-849E-5857AFE72EB1}" presName="textaccent6" presStyleCnt="0"/>
      <dgm:spPr/>
    </dgm:pt>
    <dgm:pt modelId="{2E270DD5-B70E-4129-92D9-006758E0FF7A}" type="pres">
      <dgm:prSet presAssocID="{6DAEB018-A202-48E6-849E-5857AFE72EB1}" presName="accentRepeatNode" presStyleLbl="solidAlignAcc1" presStyleIdx="10" presStyleCnt="14" custLinFactX="-500000" custLinFactY="-800000" custLinFactNeighborX="-574522" custLinFactNeighborY="-823662"/>
      <dgm:spPr>
        <a:ln>
          <a:solidFill>
            <a:srgbClr val="3333CC"/>
          </a:solidFill>
        </a:ln>
      </dgm:spPr>
    </dgm:pt>
    <dgm:pt modelId="{ADBF7BD8-E3D8-4B67-B2FA-AEECB0269A22}" type="pres">
      <dgm:prSet presAssocID="{708DA305-3A34-45C4-BC63-9DB034AE404D}" presName="image6" presStyleCnt="0"/>
      <dgm:spPr/>
    </dgm:pt>
    <dgm:pt modelId="{E2EB7ED3-12FB-45EC-800B-04C5C2E575A8}" type="pres">
      <dgm:prSet presAssocID="{708DA305-3A34-45C4-BC63-9DB034AE404D}" presName="imageRepeatNode" presStyleLbl="alignAcc1" presStyleIdx="5" presStyleCnt="7" custLinFactX="-137616" custLinFactNeighborX="-200000" custLinFactNeighborY="-3238"/>
      <dgm:spPr/>
    </dgm:pt>
    <dgm:pt modelId="{DBC09C27-E776-4E11-92FA-3FFC90F46B45}" type="pres">
      <dgm:prSet presAssocID="{708DA305-3A34-45C4-BC63-9DB034AE404D}" presName="imageaccent6" presStyleCnt="0"/>
      <dgm:spPr/>
    </dgm:pt>
    <dgm:pt modelId="{61887FFA-2BB9-49F5-92B0-370ACC4B82C4}" type="pres">
      <dgm:prSet presAssocID="{708DA305-3A34-45C4-BC63-9DB034AE404D}" presName="accentRepeatNode" presStyleLbl="solidAlignAcc1" presStyleIdx="11" presStyleCnt="14" custLinFactX="-95271" custLinFactY="-113528" custLinFactNeighborX="-100000" custLinFactNeighborY="-200000"/>
      <dgm:spPr>
        <a:ln>
          <a:solidFill>
            <a:schemeClr val="accent2">
              <a:lumMod val="60000"/>
              <a:lumOff val="40000"/>
            </a:schemeClr>
          </a:solidFill>
        </a:ln>
      </dgm:spPr>
    </dgm:pt>
    <dgm:pt modelId="{FD6B8EBF-E84A-47FA-808F-2EF9920E5E39}" type="pres">
      <dgm:prSet presAssocID="{E3F357F5-51C0-468F-BE99-E7A357E75ECA}" presName="text7" presStyleCnt="0"/>
      <dgm:spPr/>
    </dgm:pt>
    <dgm:pt modelId="{D54112D0-6488-45C9-8509-2521BF6A0AD1}" type="pres">
      <dgm:prSet presAssocID="{E3F357F5-51C0-468F-BE99-E7A357E75ECA}" presName="textRepeatNode" presStyleLbl="alignNode1" presStyleIdx="6" presStyleCnt="7" custLinFactX="72579" custLinFactY="-100000" custLinFactNeighborX="100000" custLinFactNeighborY="-114903">
        <dgm:presLayoutVars>
          <dgm:chMax val="0"/>
          <dgm:chPref val="0"/>
          <dgm:bulletEnabled val="1"/>
        </dgm:presLayoutVars>
      </dgm:prSet>
      <dgm:spPr/>
    </dgm:pt>
    <dgm:pt modelId="{1D4A1DB7-D24C-4A67-8BA6-EFCD2B0275F0}" type="pres">
      <dgm:prSet presAssocID="{E3F357F5-51C0-468F-BE99-E7A357E75ECA}" presName="textaccent7" presStyleCnt="0"/>
      <dgm:spPr/>
    </dgm:pt>
    <dgm:pt modelId="{A5CADF7E-8A4A-409E-98D0-69BB699B10FE}" type="pres">
      <dgm:prSet presAssocID="{E3F357F5-51C0-468F-BE99-E7A357E75ECA}" presName="accentRepeatNode" presStyleLbl="solidAlignAcc1" presStyleIdx="12" presStyleCnt="14" custLinFactX="-65924" custLinFactY="-827459" custLinFactNeighborX="-100000" custLinFactNeighborY="-900000"/>
      <dgm:spPr/>
    </dgm:pt>
    <dgm:pt modelId="{1968DEB9-BBF9-46B7-93FA-C8E8DADF879C}" type="pres">
      <dgm:prSet presAssocID="{2C5A0AEF-69DA-4FEC-9E94-E46C6CEE67A0}" presName="image7" presStyleCnt="0"/>
      <dgm:spPr/>
    </dgm:pt>
    <dgm:pt modelId="{3E4F9E39-385A-4464-BA9F-6A9FCFCCE32F}" type="pres">
      <dgm:prSet presAssocID="{2C5A0AEF-69DA-4FEC-9E94-E46C6CEE67A0}" presName="imageRepeatNode" presStyleLbl="alignAcc1" presStyleIdx="6" presStyleCnt="7" custScaleX="101706" custLinFactX="100000" custLinFactNeighborX="155495" custLinFactNeighborY="-55145"/>
      <dgm:spPr/>
    </dgm:pt>
    <dgm:pt modelId="{F40C5689-835F-4348-ABF5-51EEEBFB65B1}" type="pres">
      <dgm:prSet presAssocID="{2C5A0AEF-69DA-4FEC-9E94-E46C6CEE67A0}" presName="imageaccent7" presStyleCnt="0"/>
      <dgm:spPr/>
    </dgm:pt>
    <dgm:pt modelId="{8533DCC9-CC3F-4B15-97AB-84AE28FA0C6F}" type="pres">
      <dgm:prSet presAssocID="{2C5A0AEF-69DA-4FEC-9E94-E46C6CEE67A0}" presName="accentRepeatNode" presStyleLbl="solidAlignAcc1" presStyleIdx="13" presStyleCnt="14" custLinFactX="370278" custLinFactY="-1101433" custLinFactNeighborX="400000" custLinFactNeighborY="-1200000"/>
      <dgm:spPr>
        <a:ln>
          <a:solidFill>
            <a:srgbClr val="3333CC"/>
          </a:solidFill>
        </a:ln>
      </dgm:spPr>
    </dgm:pt>
  </dgm:ptLst>
  <dgm:cxnLst>
    <dgm:cxn modelId="{8B57D002-9BCA-41B5-BEE0-7BC2F8AC7DE3}" type="presOf" srcId="{F0CFED33-13B5-45D6-ACF8-1074A1ED535A}" destId="{AA2AF32F-E610-45F9-BB36-DE230A27EA19}" srcOrd="0" destOrd="0" presId="urn:microsoft.com/office/officeart/2008/layout/HexagonCluster"/>
    <dgm:cxn modelId="{0B7DEE13-F47D-4BBF-9A10-ADB8F838D57F}" type="presOf" srcId="{EE0D4E50-BED2-4197-A182-4A4FF58BF1AF}" destId="{2BE51B89-BB6C-410C-B4EE-758566CF52C8}" srcOrd="0" destOrd="0" presId="urn:microsoft.com/office/officeart/2008/layout/HexagonCluster"/>
    <dgm:cxn modelId="{E623D429-7788-4454-8C6D-ABAF2550A049}" srcId="{CDDEA381-67CD-4CD6-B0E8-D0B4D1725A26}" destId="{6DAEB018-A202-48E6-849E-5857AFE72EB1}" srcOrd="5" destOrd="0" parTransId="{D948319A-0747-4E3A-A623-F365B0C8B525}" sibTransId="{708DA305-3A34-45C4-BC63-9DB034AE404D}"/>
    <dgm:cxn modelId="{CBD4C52A-D964-4033-94F9-60FF1716A99A}" type="presOf" srcId="{5BB955C5-3C4B-4409-87C2-E20BE7274DCC}" destId="{E7133E8A-5F1C-4BE3-A674-BEAD1778C943}" srcOrd="0" destOrd="0" presId="urn:microsoft.com/office/officeart/2008/layout/HexagonCluster"/>
    <dgm:cxn modelId="{4E84923E-F828-4967-891B-2121BFBC8AF9}" type="presOf" srcId="{497C5AFD-6CFF-49CF-8B91-3A186E2F2998}" destId="{A9241533-FFE1-4301-8505-755E6B1E6602}" srcOrd="0" destOrd="0" presId="urn:microsoft.com/office/officeart/2008/layout/HexagonCluster"/>
    <dgm:cxn modelId="{501DA25B-57F9-48DC-8BC5-4D6E57D3B94C}" type="presOf" srcId="{C3A0C43A-AE70-4655-9133-5B728B7EA71F}" destId="{B525128A-751A-48DE-A150-D1F7EC27EB1B}" srcOrd="0" destOrd="0" presId="urn:microsoft.com/office/officeart/2008/layout/HexagonCluster"/>
    <dgm:cxn modelId="{00B3EB46-C97E-415F-86A8-E9656024D85A}" srcId="{CDDEA381-67CD-4CD6-B0E8-D0B4D1725A26}" destId="{E3F357F5-51C0-468F-BE99-E7A357E75ECA}" srcOrd="6" destOrd="0" parTransId="{8A302034-B5A4-4975-BEA9-052995F1183B}" sibTransId="{2C5A0AEF-69DA-4FEC-9E94-E46C6CEE67A0}"/>
    <dgm:cxn modelId="{552D246B-45F9-451E-A859-3D78FB0FCA59}" type="presOf" srcId="{CDDEA381-67CD-4CD6-B0E8-D0B4D1725A26}" destId="{A7CEF375-D03E-42BF-A677-BFF24AD618C1}" srcOrd="0" destOrd="0" presId="urn:microsoft.com/office/officeart/2008/layout/HexagonCluster"/>
    <dgm:cxn modelId="{5F12AD53-5E3F-4BF1-BF86-B12713B33E6A}" type="presOf" srcId="{708DA305-3A34-45C4-BC63-9DB034AE404D}" destId="{E2EB7ED3-12FB-45EC-800B-04C5C2E575A8}" srcOrd="0" destOrd="0" presId="urn:microsoft.com/office/officeart/2008/layout/HexagonCluster"/>
    <dgm:cxn modelId="{EEBBA357-D882-4E82-BD8F-F2319530C1AA}" type="presOf" srcId="{FFF21A72-95BF-4467-92AD-936A0E8D7771}" destId="{6CE2E76A-C4BF-4C79-BC46-4828398EA3FD}" srcOrd="0" destOrd="0" presId="urn:microsoft.com/office/officeart/2008/layout/HexagonCluster"/>
    <dgm:cxn modelId="{2CB4AE84-DD67-4F22-8513-13CDB236256F}" type="presOf" srcId="{773E72FE-A232-4179-8C41-8B654178F14A}" destId="{5056E8A2-C9BA-4D1F-929C-6C118376E142}" srcOrd="0" destOrd="0" presId="urn:microsoft.com/office/officeart/2008/layout/HexagonCluster"/>
    <dgm:cxn modelId="{1F22F287-BF0E-44FB-8CCB-B70728D5D18F}" type="presOf" srcId="{E3F357F5-51C0-468F-BE99-E7A357E75ECA}" destId="{D54112D0-6488-45C9-8509-2521BF6A0AD1}" srcOrd="0" destOrd="0" presId="urn:microsoft.com/office/officeart/2008/layout/HexagonCluster"/>
    <dgm:cxn modelId="{E9B1639C-F239-4455-A269-9F7A546C4A68}" type="presOf" srcId="{F7CBB4E9-9553-4E0F-8488-963C4A338F5C}" destId="{B34605AF-5306-4BCB-9B5A-F02A1CF42167}" srcOrd="0" destOrd="0" presId="urn:microsoft.com/office/officeart/2008/layout/HexagonCluster"/>
    <dgm:cxn modelId="{960D679C-51FD-4054-980F-20E4CAEA8FFA}" srcId="{CDDEA381-67CD-4CD6-B0E8-D0B4D1725A26}" destId="{773E72FE-A232-4179-8C41-8B654178F14A}" srcOrd="1" destOrd="0" parTransId="{440DF40A-955F-438F-8EB8-10C751C73878}" sibTransId="{FFF21A72-95BF-4467-92AD-936A0E8D7771}"/>
    <dgm:cxn modelId="{78B8ACA4-FA97-455E-97A8-8DF0C6F8F8F2}" srcId="{CDDEA381-67CD-4CD6-B0E8-D0B4D1725A26}" destId="{94FCDDA0-B49A-4709-88F8-1490E6DAC30C}" srcOrd="0" destOrd="0" parTransId="{9F8C3353-6E6C-4BD4-AC98-B9CDD5EAA477}" sibTransId="{497C5AFD-6CFF-49CF-8B91-3A186E2F2998}"/>
    <dgm:cxn modelId="{6BA797AD-2515-42A0-AE7F-AFACE07056B4}" srcId="{CDDEA381-67CD-4CD6-B0E8-D0B4D1725A26}" destId="{C3A0C43A-AE70-4655-9133-5B728B7EA71F}" srcOrd="3" destOrd="0" parTransId="{92BA1F02-E33D-42A6-972B-53B1562F8970}" sibTransId="{DFE6003C-F3DE-4B57-94EF-B54B3427A644}"/>
    <dgm:cxn modelId="{F32BBDC7-A5C8-4E33-AE20-72793974D38D}" srcId="{CDDEA381-67CD-4CD6-B0E8-D0B4D1725A26}" destId="{F7CBB4E9-9553-4E0F-8488-963C4A338F5C}" srcOrd="2" destOrd="0" parTransId="{4FCC6A03-1889-4377-A639-013E779A9885}" sibTransId="{5BB955C5-3C4B-4409-87C2-E20BE7274DCC}"/>
    <dgm:cxn modelId="{01C78ECF-A8B9-4831-A173-9D4F7DB50EF9}" type="presOf" srcId="{2C5A0AEF-69DA-4FEC-9E94-E46C6CEE67A0}" destId="{3E4F9E39-385A-4464-BA9F-6A9FCFCCE32F}" srcOrd="0" destOrd="0" presId="urn:microsoft.com/office/officeart/2008/layout/HexagonCluster"/>
    <dgm:cxn modelId="{33358BD8-7D29-4973-AB20-D4368664B77D}" type="presOf" srcId="{6DAEB018-A202-48E6-849E-5857AFE72EB1}" destId="{FA4581B9-6CE6-4BE2-B9A8-FCF411255816}" srcOrd="0" destOrd="0" presId="urn:microsoft.com/office/officeart/2008/layout/HexagonCluster"/>
    <dgm:cxn modelId="{D486D5E7-A205-450D-AD50-33A48F5D0622}" type="presOf" srcId="{94FCDDA0-B49A-4709-88F8-1490E6DAC30C}" destId="{5DA66211-8E4D-4179-8958-38AAA3E2EACA}" srcOrd="0" destOrd="0" presId="urn:microsoft.com/office/officeart/2008/layout/HexagonCluster"/>
    <dgm:cxn modelId="{F0BA45F8-F97D-4CF6-BB51-85563425A7A0}" type="presOf" srcId="{DFE6003C-F3DE-4B57-94EF-B54B3427A644}" destId="{8620D715-01ED-4719-B097-55A797242865}" srcOrd="0" destOrd="0" presId="urn:microsoft.com/office/officeart/2008/layout/HexagonCluster"/>
    <dgm:cxn modelId="{E83D33F9-6334-462B-BC4E-189DE80C3CA1}" srcId="{CDDEA381-67CD-4CD6-B0E8-D0B4D1725A26}" destId="{F0CFED33-13B5-45D6-ACF8-1074A1ED535A}" srcOrd="4" destOrd="0" parTransId="{24098502-571B-4179-8751-B2129089C6EB}" sibTransId="{EE0D4E50-BED2-4197-A182-4A4FF58BF1AF}"/>
    <dgm:cxn modelId="{6D8AB8C0-3A65-4DA8-BDE4-5BE8C6489F54}" type="presParOf" srcId="{A7CEF375-D03E-42BF-A677-BFF24AD618C1}" destId="{B293DD7D-906A-45E0-B3E1-8B6096710652}" srcOrd="0" destOrd="0" presId="urn:microsoft.com/office/officeart/2008/layout/HexagonCluster"/>
    <dgm:cxn modelId="{F3295F9E-F2A7-45C0-B233-85ADF8184B77}" type="presParOf" srcId="{B293DD7D-906A-45E0-B3E1-8B6096710652}" destId="{5DA66211-8E4D-4179-8958-38AAA3E2EACA}" srcOrd="0" destOrd="0" presId="urn:microsoft.com/office/officeart/2008/layout/HexagonCluster"/>
    <dgm:cxn modelId="{77A2D8A9-DF0D-4B9B-AC18-9DE8A7AE0AC7}" type="presParOf" srcId="{A7CEF375-D03E-42BF-A677-BFF24AD618C1}" destId="{6867D75F-4119-494C-AF86-2DD26B3C66D5}" srcOrd="1" destOrd="0" presId="urn:microsoft.com/office/officeart/2008/layout/HexagonCluster"/>
    <dgm:cxn modelId="{697C81DE-7DBA-4066-8925-22879A05E6E7}" type="presParOf" srcId="{6867D75F-4119-494C-AF86-2DD26B3C66D5}" destId="{3B7BAD8E-A334-4519-907C-30BCECE930A5}" srcOrd="0" destOrd="0" presId="urn:microsoft.com/office/officeart/2008/layout/HexagonCluster"/>
    <dgm:cxn modelId="{636BF39B-A4ED-4A7A-A9E4-CA99713E34CE}" type="presParOf" srcId="{A7CEF375-D03E-42BF-A677-BFF24AD618C1}" destId="{99A9D5B0-0598-4BDD-A3A6-E9D6C584F84D}" srcOrd="2" destOrd="0" presId="urn:microsoft.com/office/officeart/2008/layout/HexagonCluster"/>
    <dgm:cxn modelId="{1B8755A2-C765-46B4-B9DA-E694BDF51E49}" type="presParOf" srcId="{99A9D5B0-0598-4BDD-A3A6-E9D6C584F84D}" destId="{A9241533-FFE1-4301-8505-755E6B1E6602}" srcOrd="0" destOrd="0" presId="urn:microsoft.com/office/officeart/2008/layout/HexagonCluster"/>
    <dgm:cxn modelId="{87EE300C-48A0-405B-8BC9-2A69C052DD0C}" type="presParOf" srcId="{A7CEF375-D03E-42BF-A677-BFF24AD618C1}" destId="{757931DE-AAE7-4263-9752-DBEDE18E7607}" srcOrd="3" destOrd="0" presId="urn:microsoft.com/office/officeart/2008/layout/HexagonCluster"/>
    <dgm:cxn modelId="{4CBBA4B9-C347-45F3-BAFB-47B1B9CAA7AA}" type="presParOf" srcId="{757931DE-AAE7-4263-9752-DBEDE18E7607}" destId="{0DDA86F0-3B59-4170-9C2C-916BB6476275}" srcOrd="0" destOrd="0" presId="urn:microsoft.com/office/officeart/2008/layout/HexagonCluster"/>
    <dgm:cxn modelId="{B4A52D67-11AF-45A0-872F-116730730E60}" type="presParOf" srcId="{A7CEF375-D03E-42BF-A677-BFF24AD618C1}" destId="{9F3BAA12-1C44-47E3-843F-346382E565F7}" srcOrd="4" destOrd="0" presId="urn:microsoft.com/office/officeart/2008/layout/HexagonCluster"/>
    <dgm:cxn modelId="{2DB0B1C1-E24C-41C0-A6D8-C23DB4377552}" type="presParOf" srcId="{9F3BAA12-1C44-47E3-843F-346382E565F7}" destId="{5056E8A2-C9BA-4D1F-929C-6C118376E142}" srcOrd="0" destOrd="0" presId="urn:microsoft.com/office/officeart/2008/layout/HexagonCluster"/>
    <dgm:cxn modelId="{A46DD787-D37B-449F-B321-EB571BE1515E}" type="presParOf" srcId="{A7CEF375-D03E-42BF-A677-BFF24AD618C1}" destId="{DDC9E91B-3E9E-47E8-B89E-B5F498A74E07}" srcOrd="5" destOrd="0" presId="urn:microsoft.com/office/officeart/2008/layout/HexagonCluster"/>
    <dgm:cxn modelId="{40486A3C-72F3-4B9F-A1EB-9F82A27E4EDD}" type="presParOf" srcId="{DDC9E91B-3E9E-47E8-B89E-B5F498A74E07}" destId="{AA5B4D22-30C6-42E4-BEA2-D2FA903DC8C7}" srcOrd="0" destOrd="0" presId="urn:microsoft.com/office/officeart/2008/layout/HexagonCluster"/>
    <dgm:cxn modelId="{B9B47481-C276-4678-A826-75BB2E5ACF00}" type="presParOf" srcId="{A7CEF375-D03E-42BF-A677-BFF24AD618C1}" destId="{D4D221B2-A690-4928-8416-21258302BC9D}" srcOrd="6" destOrd="0" presId="urn:microsoft.com/office/officeart/2008/layout/HexagonCluster"/>
    <dgm:cxn modelId="{B09321E5-EF24-4EFA-893A-3C4187AC10E1}" type="presParOf" srcId="{D4D221B2-A690-4928-8416-21258302BC9D}" destId="{6CE2E76A-C4BF-4C79-BC46-4828398EA3FD}" srcOrd="0" destOrd="0" presId="urn:microsoft.com/office/officeart/2008/layout/HexagonCluster"/>
    <dgm:cxn modelId="{5F6E872D-9CC5-4FA0-9891-F6B82123AFC0}" type="presParOf" srcId="{A7CEF375-D03E-42BF-A677-BFF24AD618C1}" destId="{EEA5B69A-1180-4D3E-8C8A-C6C26F03628E}" srcOrd="7" destOrd="0" presId="urn:microsoft.com/office/officeart/2008/layout/HexagonCluster"/>
    <dgm:cxn modelId="{3C7B3F95-A6DB-4095-802C-05AD0BB231C9}" type="presParOf" srcId="{EEA5B69A-1180-4D3E-8C8A-C6C26F03628E}" destId="{E25DF5D5-2D22-4A4E-888C-6CEB9320C2A0}" srcOrd="0" destOrd="0" presId="urn:microsoft.com/office/officeart/2008/layout/HexagonCluster"/>
    <dgm:cxn modelId="{76267326-00E8-49C8-B847-46833467FE7B}" type="presParOf" srcId="{A7CEF375-D03E-42BF-A677-BFF24AD618C1}" destId="{42D770FC-8945-4AC7-81FE-B7B77F2DCEB8}" srcOrd="8" destOrd="0" presId="urn:microsoft.com/office/officeart/2008/layout/HexagonCluster"/>
    <dgm:cxn modelId="{C22C1E68-CA31-40FE-A361-AABF32251C7A}" type="presParOf" srcId="{42D770FC-8945-4AC7-81FE-B7B77F2DCEB8}" destId="{B34605AF-5306-4BCB-9B5A-F02A1CF42167}" srcOrd="0" destOrd="0" presId="urn:microsoft.com/office/officeart/2008/layout/HexagonCluster"/>
    <dgm:cxn modelId="{1F279229-BD19-4AE7-BD53-5EC865BF78AF}" type="presParOf" srcId="{A7CEF375-D03E-42BF-A677-BFF24AD618C1}" destId="{6EEA3D50-C3C2-441E-9B81-2F573E5BA0CF}" srcOrd="9" destOrd="0" presId="urn:microsoft.com/office/officeart/2008/layout/HexagonCluster"/>
    <dgm:cxn modelId="{52A867A1-9680-49FD-8727-ADD2A5ECD721}" type="presParOf" srcId="{6EEA3D50-C3C2-441E-9B81-2F573E5BA0CF}" destId="{77D5615F-5D34-4C39-A774-537BCB30B901}" srcOrd="0" destOrd="0" presId="urn:microsoft.com/office/officeart/2008/layout/HexagonCluster"/>
    <dgm:cxn modelId="{65A4EF71-8DA7-4148-9FE3-AC3E4A285580}" type="presParOf" srcId="{A7CEF375-D03E-42BF-A677-BFF24AD618C1}" destId="{305AC859-BD76-4427-9EC1-4ECD588F6966}" srcOrd="10" destOrd="0" presId="urn:microsoft.com/office/officeart/2008/layout/HexagonCluster"/>
    <dgm:cxn modelId="{158AF5A0-5328-4263-98B0-B41411C3363F}" type="presParOf" srcId="{305AC859-BD76-4427-9EC1-4ECD588F6966}" destId="{E7133E8A-5F1C-4BE3-A674-BEAD1778C943}" srcOrd="0" destOrd="0" presId="urn:microsoft.com/office/officeart/2008/layout/HexagonCluster"/>
    <dgm:cxn modelId="{7C1FF7CC-873E-4B1E-A272-AAC2B9CC8AA8}" type="presParOf" srcId="{A7CEF375-D03E-42BF-A677-BFF24AD618C1}" destId="{93F9C61C-4C40-4770-8996-450B3C5A7CC2}" srcOrd="11" destOrd="0" presId="urn:microsoft.com/office/officeart/2008/layout/HexagonCluster"/>
    <dgm:cxn modelId="{1384424F-4A37-4290-95D9-8EA83DD8103C}" type="presParOf" srcId="{93F9C61C-4C40-4770-8996-450B3C5A7CC2}" destId="{C6767507-C202-444A-81CA-8D6C36F2AE15}" srcOrd="0" destOrd="0" presId="urn:microsoft.com/office/officeart/2008/layout/HexagonCluster"/>
    <dgm:cxn modelId="{4A85E598-B9E8-4116-AFF3-12373020C808}" type="presParOf" srcId="{A7CEF375-D03E-42BF-A677-BFF24AD618C1}" destId="{00AD55DF-1A2D-4C70-ADBD-0AADF22A02CB}" srcOrd="12" destOrd="0" presId="urn:microsoft.com/office/officeart/2008/layout/HexagonCluster"/>
    <dgm:cxn modelId="{431854D1-1592-43F0-8E84-B1B6B1BC8D3D}" type="presParOf" srcId="{00AD55DF-1A2D-4C70-ADBD-0AADF22A02CB}" destId="{B525128A-751A-48DE-A150-D1F7EC27EB1B}" srcOrd="0" destOrd="0" presId="urn:microsoft.com/office/officeart/2008/layout/HexagonCluster"/>
    <dgm:cxn modelId="{81402A50-E0B8-46BE-9A1A-76CC5CD64426}" type="presParOf" srcId="{A7CEF375-D03E-42BF-A677-BFF24AD618C1}" destId="{83227838-74D0-4447-AAF8-6F4809784BA6}" srcOrd="13" destOrd="0" presId="urn:microsoft.com/office/officeart/2008/layout/HexagonCluster"/>
    <dgm:cxn modelId="{EE36050D-F3DF-43F9-B37B-C7249CDF7C70}" type="presParOf" srcId="{83227838-74D0-4447-AAF8-6F4809784BA6}" destId="{05FB93B3-BD75-49DE-8829-15EF257CEE0E}" srcOrd="0" destOrd="0" presId="urn:microsoft.com/office/officeart/2008/layout/HexagonCluster"/>
    <dgm:cxn modelId="{C1B6E00B-F275-464B-914F-FFC5BAF21D20}" type="presParOf" srcId="{A7CEF375-D03E-42BF-A677-BFF24AD618C1}" destId="{464492F9-7A12-43C0-AD89-78567F7F099E}" srcOrd="14" destOrd="0" presId="urn:microsoft.com/office/officeart/2008/layout/HexagonCluster"/>
    <dgm:cxn modelId="{60E2AEAB-5267-4B49-8475-F96F5A175BF6}" type="presParOf" srcId="{464492F9-7A12-43C0-AD89-78567F7F099E}" destId="{8620D715-01ED-4719-B097-55A797242865}" srcOrd="0" destOrd="0" presId="urn:microsoft.com/office/officeart/2008/layout/HexagonCluster"/>
    <dgm:cxn modelId="{31F00A92-C3CB-4E8D-B546-4B9370330EEE}" type="presParOf" srcId="{A7CEF375-D03E-42BF-A677-BFF24AD618C1}" destId="{16D7BCEB-3A0E-46AA-BDA9-28FA4DC2413C}" srcOrd="15" destOrd="0" presId="urn:microsoft.com/office/officeart/2008/layout/HexagonCluster"/>
    <dgm:cxn modelId="{B6526B2B-E6E2-4379-B832-E973B2A170F4}" type="presParOf" srcId="{16D7BCEB-3A0E-46AA-BDA9-28FA4DC2413C}" destId="{045BB6C0-DAE0-4F9B-9690-6D1A91288BC6}" srcOrd="0" destOrd="0" presId="urn:microsoft.com/office/officeart/2008/layout/HexagonCluster"/>
    <dgm:cxn modelId="{1A924953-AAFA-4335-A863-5F716B2D92D0}" type="presParOf" srcId="{A7CEF375-D03E-42BF-A677-BFF24AD618C1}" destId="{377D89F7-496D-4BA1-9493-64952B88D891}" srcOrd="16" destOrd="0" presId="urn:microsoft.com/office/officeart/2008/layout/HexagonCluster"/>
    <dgm:cxn modelId="{12AC24D7-1A70-4A4A-8DA0-56F7A5714E1A}" type="presParOf" srcId="{377D89F7-496D-4BA1-9493-64952B88D891}" destId="{AA2AF32F-E610-45F9-BB36-DE230A27EA19}" srcOrd="0" destOrd="0" presId="urn:microsoft.com/office/officeart/2008/layout/HexagonCluster"/>
    <dgm:cxn modelId="{F56A294D-0C71-4327-BF44-53EE2BA56398}" type="presParOf" srcId="{A7CEF375-D03E-42BF-A677-BFF24AD618C1}" destId="{DBAFCFAD-82A3-4DE3-B805-EE52FEECCD01}" srcOrd="17" destOrd="0" presId="urn:microsoft.com/office/officeart/2008/layout/HexagonCluster"/>
    <dgm:cxn modelId="{C1EC4EA0-265C-4C55-AD6B-F20279469F4F}" type="presParOf" srcId="{DBAFCFAD-82A3-4DE3-B805-EE52FEECCD01}" destId="{016BCFC7-38C6-4E32-9C39-DF31AFE6A3A1}" srcOrd="0" destOrd="0" presId="urn:microsoft.com/office/officeart/2008/layout/HexagonCluster"/>
    <dgm:cxn modelId="{EEA1AEFD-C120-4112-B9B4-F20C7D6B67EE}" type="presParOf" srcId="{A7CEF375-D03E-42BF-A677-BFF24AD618C1}" destId="{5D34DE37-2444-4816-B70B-34F4EDC9C96A}" srcOrd="18" destOrd="0" presId="urn:microsoft.com/office/officeart/2008/layout/HexagonCluster"/>
    <dgm:cxn modelId="{945E2C6C-2FAC-452E-B265-BC908A4FF286}" type="presParOf" srcId="{5D34DE37-2444-4816-B70B-34F4EDC9C96A}" destId="{2BE51B89-BB6C-410C-B4EE-758566CF52C8}" srcOrd="0" destOrd="0" presId="urn:microsoft.com/office/officeart/2008/layout/HexagonCluster"/>
    <dgm:cxn modelId="{42B6BF05-C98F-4A62-9BBE-BBBAA3025423}" type="presParOf" srcId="{A7CEF375-D03E-42BF-A677-BFF24AD618C1}" destId="{C04BF276-4739-4190-8D4B-0A771A24F5B0}" srcOrd="19" destOrd="0" presId="urn:microsoft.com/office/officeart/2008/layout/HexagonCluster"/>
    <dgm:cxn modelId="{C4585A68-0E70-4D0B-81D5-2398908BE331}" type="presParOf" srcId="{C04BF276-4739-4190-8D4B-0A771A24F5B0}" destId="{F14D0C8C-0A91-46AC-9B98-474E710E7377}" srcOrd="0" destOrd="0" presId="urn:microsoft.com/office/officeart/2008/layout/HexagonCluster"/>
    <dgm:cxn modelId="{FC70B62D-36D3-46DA-A0F2-6621D1C7AFE0}" type="presParOf" srcId="{A7CEF375-D03E-42BF-A677-BFF24AD618C1}" destId="{19981D8E-D659-4EB5-A6FE-8C794ABADE43}" srcOrd="20" destOrd="0" presId="urn:microsoft.com/office/officeart/2008/layout/HexagonCluster"/>
    <dgm:cxn modelId="{86F9B847-C941-4437-B308-F303C789F414}" type="presParOf" srcId="{19981D8E-D659-4EB5-A6FE-8C794ABADE43}" destId="{FA4581B9-6CE6-4BE2-B9A8-FCF411255816}" srcOrd="0" destOrd="0" presId="urn:microsoft.com/office/officeart/2008/layout/HexagonCluster"/>
    <dgm:cxn modelId="{833A9326-0F9D-4F7B-AD56-81D07E7B0495}" type="presParOf" srcId="{A7CEF375-D03E-42BF-A677-BFF24AD618C1}" destId="{584BF0F0-5B72-4097-89BD-0180376E5D7B}" srcOrd="21" destOrd="0" presId="urn:microsoft.com/office/officeart/2008/layout/HexagonCluster"/>
    <dgm:cxn modelId="{5CD54AD8-152B-4D68-AF38-DBD2D1CDBBB4}" type="presParOf" srcId="{584BF0F0-5B72-4097-89BD-0180376E5D7B}" destId="{2E270DD5-B70E-4129-92D9-006758E0FF7A}" srcOrd="0" destOrd="0" presId="urn:microsoft.com/office/officeart/2008/layout/HexagonCluster"/>
    <dgm:cxn modelId="{B6BFFFC1-9492-4E94-8C05-9E263DEDB59A}" type="presParOf" srcId="{A7CEF375-D03E-42BF-A677-BFF24AD618C1}" destId="{ADBF7BD8-E3D8-4B67-B2FA-AEECB0269A22}" srcOrd="22" destOrd="0" presId="urn:microsoft.com/office/officeart/2008/layout/HexagonCluster"/>
    <dgm:cxn modelId="{AA66AE08-6435-4193-9A95-38974A9A95F0}" type="presParOf" srcId="{ADBF7BD8-E3D8-4B67-B2FA-AEECB0269A22}" destId="{E2EB7ED3-12FB-45EC-800B-04C5C2E575A8}" srcOrd="0" destOrd="0" presId="urn:microsoft.com/office/officeart/2008/layout/HexagonCluster"/>
    <dgm:cxn modelId="{ACE43DF9-2985-4D3D-B091-57C3A6385911}" type="presParOf" srcId="{A7CEF375-D03E-42BF-A677-BFF24AD618C1}" destId="{DBC09C27-E776-4E11-92FA-3FFC90F46B45}" srcOrd="23" destOrd="0" presId="urn:microsoft.com/office/officeart/2008/layout/HexagonCluster"/>
    <dgm:cxn modelId="{A72AC303-5130-448C-A1D4-724F1D5B82BF}" type="presParOf" srcId="{DBC09C27-E776-4E11-92FA-3FFC90F46B45}" destId="{61887FFA-2BB9-49F5-92B0-370ACC4B82C4}" srcOrd="0" destOrd="0" presId="urn:microsoft.com/office/officeart/2008/layout/HexagonCluster"/>
    <dgm:cxn modelId="{C879763F-DB16-4972-B7A5-FEAD64D72B4C}" type="presParOf" srcId="{A7CEF375-D03E-42BF-A677-BFF24AD618C1}" destId="{FD6B8EBF-E84A-47FA-808F-2EF9920E5E39}" srcOrd="24" destOrd="0" presId="urn:microsoft.com/office/officeart/2008/layout/HexagonCluster"/>
    <dgm:cxn modelId="{421A6C7B-3EA3-4E66-A88E-A876A631C6C2}" type="presParOf" srcId="{FD6B8EBF-E84A-47FA-808F-2EF9920E5E39}" destId="{D54112D0-6488-45C9-8509-2521BF6A0AD1}" srcOrd="0" destOrd="0" presId="urn:microsoft.com/office/officeart/2008/layout/HexagonCluster"/>
    <dgm:cxn modelId="{6C88A32B-110A-493D-B9C4-4C7A2F1FA362}" type="presParOf" srcId="{A7CEF375-D03E-42BF-A677-BFF24AD618C1}" destId="{1D4A1DB7-D24C-4A67-8BA6-EFCD2B0275F0}" srcOrd="25" destOrd="0" presId="urn:microsoft.com/office/officeart/2008/layout/HexagonCluster"/>
    <dgm:cxn modelId="{E7AD4148-8C10-4758-A457-9D51BED16F7E}" type="presParOf" srcId="{1D4A1DB7-D24C-4A67-8BA6-EFCD2B0275F0}" destId="{A5CADF7E-8A4A-409E-98D0-69BB699B10FE}" srcOrd="0" destOrd="0" presId="urn:microsoft.com/office/officeart/2008/layout/HexagonCluster"/>
    <dgm:cxn modelId="{0081A1D4-84C7-4ED1-8405-773F5868EE98}" type="presParOf" srcId="{A7CEF375-D03E-42BF-A677-BFF24AD618C1}" destId="{1968DEB9-BBF9-46B7-93FA-C8E8DADF879C}" srcOrd="26" destOrd="0" presId="urn:microsoft.com/office/officeart/2008/layout/HexagonCluster"/>
    <dgm:cxn modelId="{7C270AE7-A27E-4B08-806A-E0E61C8C1912}" type="presParOf" srcId="{1968DEB9-BBF9-46B7-93FA-C8E8DADF879C}" destId="{3E4F9E39-385A-4464-BA9F-6A9FCFCCE32F}" srcOrd="0" destOrd="0" presId="urn:microsoft.com/office/officeart/2008/layout/HexagonCluster"/>
    <dgm:cxn modelId="{BC6C374B-5C13-4CF0-AABE-1DC6DA2A250C}" type="presParOf" srcId="{A7CEF375-D03E-42BF-A677-BFF24AD618C1}" destId="{F40C5689-835F-4348-ABF5-51EEEBFB65B1}" srcOrd="27" destOrd="0" presId="urn:microsoft.com/office/officeart/2008/layout/HexagonCluster"/>
    <dgm:cxn modelId="{3C562848-02F4-45EE-842D-F3D52E054DA0}" type="presParOf" srcId="{F40C5689-835F-4348-ABF5-51EEEBFB65B1}" destId="{8533DCC9-CC3F-4B15-97AB-84AE28FA0C6F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38FBC5-82E6-48A3-9F9E-3A7E82F96D32}" type="doc">
      <dgm:prSet loTypeId="urn:microsoft.com/office/officeart/2005/8/layout/list1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fr-FR"/>
        </a:p>
      </dgm:t>
    </dgm:pt>
    <dgm:pt modelId="{FDB69832-2533-439C-97AB-D96E02D72295}">
      <dgm:prSet custT="1"/>
      <dgm:spPr>
        <a:xfrm>
          <a:off x="392115" y="1226285"/>
          <a:ext cx="5604113" cy="442800"/>
        </a:xfrm>
        <a:solidFill>
          <a:srgbClr val="2D2DB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fr-FR" sz="2400" b="1" strike="noStrike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6 M€ de subventions</a:t>
          </a:r>
        </a:p>
      </dgm:t>
    </dgm:pt>
    <dgm:pt modelId="{0D45D103-F053-4DEF-AA80-D13C5F20D441}" type="parTrans" cxnId="{6963C457-40E4-473E-ADCE-992B08332298}">
      <dgm:prSet/>
      <dgm:spPr/>
      <dgm:t>
        <a:bodyPr/>
        <a:lstStyle/>
        <a:p>
          <a:endParaRPr lang="fr-FR"/>
        </a:p>
      </dgm:t>
    </dgm:pt>
    <dgm:pt modelId="{50EE86CF-7BDE-4C13-9538-500930868BAA}" type="sibTrans" cxnId="{6963C457-40E4-473E-ADCE-992B08332298}">
      <dgm:prSet/>
      <dgm:spPr/>
      <dgm:t>
        <a:bodyPr/>
        <a:lstStyle/>
        <a:p>
          <a:endParaRPr lang="fr-FR"/>
        </a:p>
      </dgm:t>
    </dgm:pt>
    <dgm:pt modelId="{2A9DE4E3-1F98-4AEC-B351-057307479E90}">
      <dgm:prSet custT="1"/>
      <dgm:spPr>
        <a:xfrm>
          <a:off x="0" y="1433781"/>
          <a:ext cx="8005877" cy="1063125"/>
        </a:xfrm>
        <a:solidFill>
          <a:schemeClr val="accent1">
            <a:lumMod val="60000"/>
            <a:lumOff val="40000"/>
            <a:alpha val="90000"/>
          </a:scheme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sz="2400" b="1" strike="noStrike" spc="-1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3,2 M€ de FCTVA et de taxe d’aménagement </a:t>
          </a:r>
        </a:p>
      </dgm:t>
    </dgm:pt>
    <dgm:pt modelId="{F898A69F-2A74-4A16-A43E-D53F5027A834}" type="parTrans" cxnId="{3C277130-0881-436B-857F-D0EAF208C23F}">
      <dgm:prSet/>
      <dgm:spPr/>
      <dgm:t>
        <a:bodyPr/>
        <a:lstStyle/>
        <a:p>
          <a:endParaRPr lang="fr-FR"/>
        </a:p>
      </dgm:t>
    </dgm:pt>
    <dgm:pt modelId="{BEFA0B21-BE7A-4730-A3AE-90F362FD1159}" type="sibTrans" cxnId="{3C277130-0881-436B-857F-D0EAF208C23F}">
      <dgm:prSet/>
      <dgm:spPr/>
      <dgm:t>
        <a:bodyPr/>
        <a:lstStyle/>
        <a:p>
          <a:endParaRPr lang="fr-FR"/>
        </a:p>
      </dgm:t>
    </dgm:pt>
    <dgm:pt modelId="{213A6D20-FD26-4991-97FA-C235A3A51208}">
      <dgm:prSet/>
      <dgm:spPr>
        <a:ln>
          <a:solidFill>
            <a:srgbClr val="FFFFFF">
              <a:alpha val="74000"/>
            </a:srgbClr>
          </a:solidFill>
        </a:ln>
      </dgm:spPr>
      <dgm:t>
        <a:bodyPr/>
        <a:lstStyle/>
        <a:p>
          <a:endParaRPr lang="fr-FR"/>
        </a:p>
      </dgm:t>
    </dgm:pt>
    <dgm:pt modelId="{3654E494-05C3-41A6-9558-38117CEBBC6A}" type="parTrans" cxnId="{100E3916-EB81-4B64-AF8A-2C28C42838A2}">
      <dgm:prSet/>
      <dgm:spPr/>
      <dgm:t>
        <a:bodyPr/>
        <a:lstStyle/>
        <a:p>
          <a:endParaRPr lang="fr-FR"/>
        </a:p>
      </dgm:t>
    </dgm:pt>
    <dgm:pt modelId="{0EC8014A-C4A2-421E-B4CD-4C0EDC572AA5}" type="sibTrans" cxnId="{100E3916-EB81-4B64-AF8A-2C28C42838A2}">
      <dgm:prSet/>
      <dgm:spPr/>
      <dgm:t>
        <a:bodyPr/>
        <a:lstStyle/>
        <a:p>
          <a:endParaRPr lang="fr-FR"/>
        </a:p>
      </dgm:t>
    </dgm:pt>
    <dgm:pt modelId="{E6167B7A-0655-43F7-957F-7DDF2D4CE875}">
      <dgm:prSet custT="1"/>
      <dgm:spPr>
        <a:xfrm>
          <a:off x="0" y="1433781"/>
          <a:ext cx="8005877" cy="1063125"/>
        </a:xfr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fr-FR" sz="2400" b="1" strike="noStrike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8,5 M€ de recours à de nouveaux emprunts</a:t>
          </a:r>
        </a:p>
      </dgm:t>
    </dgm:pt>
    <dgm:pt modelId="{55521299-F4F1-45AD-BC0B-BF0353361C8E}" type="parTrans" cxnId="{74BE1E74-BFAB-487B-A75C-97F404CFA7A5}">
      <dgm:prSet/>
      <dgm:spPr/>
      <dgm:t>
        <a:bodyPr/>
        <a:lstStyle/>
        <a:p>
          <a:endParaRPr lang="fr-FR"/>
        </a:p>
      </dgm:t>
    </dgm:pt>
    <dgm:pt modelId="{8D2E57AC-FF94-4B2C-8C2A-49006FEC3DCC}" type="sibTrans" cxnId="{74BE1E74-BFAB-487B-A75C-97F404CFA7A5}">
      <dgm:prSet/>
      <dgm:spPr/>
      <dgm:t>
        <a:bodyPr/>
        <a:lstStyle/>
        <a:p>
          <a:endParaRPr lang="fr-FR"/>
        </a:p>
      </dgm:t>
    </dgm:pt>
    <dgm:pt modelId="{3A3F7064-9A2B-4A6F-B75B-7E3C9786574F}">
      <dgm:prSet/>
      <dgm:spPr>
        <a:ln>
          <a:solidFill>
            <a:srgbClr val="FFFFFF">
              <a:alpha val="66000"/>
            </a:srgbClr>
          </a:solidFill>
        </a:ln>
      </dgm:spPr>
      <dgm:t>
        <a:bodyPr/>
        <a:lstStyle/>
        <a:p>
          <a:endParaRPr lang="fr-FR"/>
        </a:p>
      </dgm:t>
    </dgm:pt>
    <dgm:pt modelId="{4B0E9C56-71F0-4368-9C52-EF637BA9C729}" type="parTrans" cxnId="{A4D1BA3D-3F09-41DD-A58C-BD650CA33C4E}">
      <dgm:prSet/>
      <dgm:spPr/>
      <dgm:t>
        <a:bodyPr/>
        <a:lstStyle/>
        <a:p>
          <a:endParaRPr lang="fr-FR"/>
        </a:p>
      </dgm:t>
    </dgm:pt>
    <dgm:pt modelId="{669EE82C-7D5B-4D79-9C72-0750D266247E}" type="sibTrans" cxnId="{A4D1BA3D-3F09-41DD-A58C-BD650CA33C4E}">
      <dgm:prSet/>
      <dgm:spPr/>
      <dgm:t>
        <a:bodyPr/>
        <a:lstStyle/>
        <a:p>
          <a:endParaRPr lang="fr-FR"/>
        </a:p>
      </dgm:t>
    </dgm:pt>
    <dgm:pt modelId="{50901978-7E7E-48FE-8049-E50D69B4F761}">
      <dgm:prSet/>
      <dgm:spPr>
        <a:ln>
          <a:solidFill>
            <a:srgbClr val="FFFFFF">
              <a:alpha val="58000"/>
            </a:srgbClr>
          </a:solidFill>
        </a:ln>
      </dgm:spPr>
      <dgm:t>
        <a:bodyPr/>
        <a:lstStyle/>
        <a:p>
          <a:endParaRPr lang="fr-FR"/>
        </a:p>
      </dgm:t>
    </dgm:pt>
    <dgm:pt modelId="{CBF3FCD1-4DC4-468C-865B-11002AC47AA2}" type="parTrans" cxnId="{FEE6C554-11D9-431C-9FE0-9D14393F0A18}">
      <dgm:prSet/>
      <dgm:spPr/>
      <dgm:t>
        <a:bodyPr/>
        <a:lstStyle/>
        <a:p>
          <a:endParaRPr lang="fr-FR"/>
        </a:p>
      </dgm:t>
    </dgm:pt>
    <dgm:pt modelId="{2D416AC8-3BD7-4ABC-8FA6-13C76C525ACE}" type="sibTrans" cxnId="{FEE6C554-11D9-431C-9FE0-9D14393F0A18}">
      <dgm:prSet/>
      <dgm:spPr/>
      <dgm:t>
        <a:bodyPr/>
        <a:lstStyle/>
        <a:p>
          <a:endParaRPr lang="fr-FR"/>
        </a:p>
      </dgm:t>
    </dgm:pt>
    <dgm:pt modelId="{900E0FC4-A218-480E-9511-13941191DFF3}">
      <dgm:prSet phldrT="[Texte]" custT="1"/>
      <dgm:spPr>
        <a:xfrm>
          <a:off x="400293" y="59481"/>
          <a:ext cx="5604113" cy="442800"/>
        </a:xfrm>
        <a:solidFill>
          <a:schemeClr val="accent1">
            <a:lumMod val="5000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gm:spPr>
      <dgm:t>
        <a:bodyPr/>
        <a:lstStyle/>
        <a:p>
          <a:pPr algn="just"/>
          <a:endParaRPr lang="fr-FR" sz="2400" b="1" strike="noStrike" spc="-1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algn="just"/>
          <a:endParaRPr lang="fr-FR" sz="2400" b="1" strike="noStrike" spc="-1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algn="just"/>
          <a:r>
            <a:rPr lang="fr-FR" sz="2400" b="1" strike="noStrike" spc="-1" dirty="0">
              <a:solidFill>
                <a:schemeClr val="bg1"/>
              </a:solidFill>
              <a:latin typeface="Arial"/>
              <a:ea typeface="DejaVu Sans"/>
              <a:cs typeface="DejaVu Sans"/>
            </a:rPr>
            <a:t>2,9 M€ d’autofinancement</a:t>
          </a:r>
          <a:endParaRPr lang="fr-FR" sz="2400" b="1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algn="just"/>
          <a:endParaRPr lang="fr-FR" sz="2400" b="1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algn="just"/>
          <a:endParaRPr lang="fr-FR" sz="2400" b="1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algn="just"/>
          <a:endParaRPr lang="fr-FR" sz="2400" b="1" dirty="0">
            <a:solidFill>
              <a:schemeClr val="bg1"/>
            </a:solidFill>
            <a:latin typeface="Arial"/>
            <a:ea typeface="DejaVu Sans"/>
            <a:cs typeface="DejaVu Sans"/>
          </a:endParaRPr>
        </a:p>
      </dgm:t>
    </dgm:pt>
    <dgm:pt modelId="{2B790E19-A508-493B-86A7-C352C405A570}" type="parTrans" cxnId="{127D114A-F397-486A-902E-C220419D02F9}">
      <dgm:prSet/>
      <dgm:spPr/>
      <dgm:t>
        <a:bodyPr/>
        <a:lstStyle/>
        <a:p>
          <a:endParaRPr lang="fr-FR"/>
        </a:p>
      </dgm:t>
    </dgm:pt>
    <dgm:pt modelId="{D7C9DD11-5924-401A-A69B-542EBC597478}" type="sibTrans" cxnId="{127D114A-F397-486A-902E-C220419D02F9}">
      <dgm:prSet/>
      <dgm:spPr/>
      <dgm:t>
        <a:bodyPr/>
        <a:lstStyle/>
        <a:p>
          <a:endParaRPr lang="fr-FR"/>
        </a:p>
      </dgm:t>
    </dgm:pt>
    <dgm:pt modelId="{D264EB65-1AC4-4D1F-8C30-AC382F7720A5}">
      <dgm:prSet phldrT="[Texte]" custT="1"/>
      <dgm:spPr>
        <a:xfrm>
          <a:off x="400293" y="59481"/>
          <a:ext cx="5604113" cy="442800"/>
        </a:xfrm>
        <a:solidFill>
          <a:schemeClr val="bg1"/>
        </a:solidFill>
        <a:ln w="25400" cap="flat" cmpd="sng" algn="ctr">
          <a:solidFill>
            <a:schemeClr val="bg1"/>
          </a:solidFill>
          <a:prstDash val="solid"/>
        </a:ln>
        <a:effectLst/>
      </dgm:spPr>
      <dgm:t>
        <a:bodyPr/>
        <a:lstStyle/>
        <a:p>
          <a:pPr algn="just"/>
          <a:endParaRPr lang="fr-FR" sz="2400" b="0" dirty="0">
            <a:solidFill>
              <a:schemeClr val="tx1"/>
            </a:solidFill>
            <a:latin typeface="Arial"/>
            <a:ea typeface="DejaVu Sans"/>
            <a:cs typeface="DejaVu Sans"/>
          </a:endParaRPr>
        </a:p>
      </dgm:t>
    </dgm:pt>
    <dgm:pt modelId="{C0696223-0220-4A2C-82DB-68D2A20FCA78}" type="parTrans" cxnId="{AA12E2BB-4EF7-4C58-9655-F84955C0BB70}">
      <dgm:prSet/>
      <dgm:spPr/>
      <dgm:t>
        <a:bodyPr/>
        <a:lstStyle/>
        <a:p>
          <a:endParaRPr lang="fr-FR"/>
        </a:p>
      </dgm:t>
    </dgm:pt>
    <dgm:pt modelId="{B8BED9A1-2BF8-45DA-A3C0-8E2539F2A300}" type="sibTrans" cxnId="{AA12E2BB-4EF7-4C58-9655-F84955C0BB70}">
      <dgm:prSet/>
      <dgm:spPr/>
      <dgm:t>
        <a:bodyPr/>
        <a:lstStyle/>
        <a:p>
          <a:endParaRPr lang="fr-FR"/>
        </a:p>
      </dgm:t>
    </dgm:pt>
    <dgm:pt modelId="{F72DEC3C-984A-4C56-A3A0-C7B836EE5205}" type="pres">
      <dgm:prSet presAssocID="{A738FBC5-82E6-48A3-9F9E-3A7E82F96D32}" presName="linear" presStyleCnt="0">
        <dgm:presLayoutVars>
          <dgm:dir/>
          <dgm:animLvl val="lvl"/>
          <dgm:resizeHandles val="exact"/>
        </dgm:presLayoutVars>
      </dgm:prSet>
      <dgm:spPr/>
    </dgm:pt>
    <dgm:pt modelId="{84D9FF1D-48DB-42B5-BEE8-252896310117}" type="pres">
      <dgm:prSet presAssocID="{900E0FC4-A218-480E-9511-13941191DFF3}" presName="parentLin" presStyleCnt="0"/>
      <dgm:spPr/>
    </dgm:pt>
    <dgm:pt modelId="{E4EA225F-14BC-47B8-9484-D9ACDACC8274}" type="pres">
      <dgm:prSet presAssocID="{900E0FC4-A218-480E-9511-13941191DFF3}" presName="parentLeftMargin" presStyleLbl="node1" presStyleIdx="0" presStyleCnt="4"/>
      <dgm:spPr/>
    </dgm:pt>
    <dgm:pt modelId="{7AAE8434-8413-4443-B7B1-A13067F9345F}" type="pres">
      <dgm:prSet presAssocID="{900E0FC4-A218-480E-9511-13941191DFF3}" presName="parentText" presStyleLbl="node1" presStyleIdx="0" presStyleCnt="4" custFlipHor="1" custScaleX="60135" custScaleY="57634" custLinFactNeighborX="-6053" custLinFactNeighborY="24588">
        <dgm:presLayoutVars>
          <dgm:chMax val="0"/>
          <dgm:bulletEnabled val="1"/>
        </dgm:presLayoutVars>
      </dgm:prSet>
      <dgm:spPr/>
    </dgm:pt>
    <dgm:pt modelId="{62F24FFD-2BBC-458A-8115-F67E71E0F3D2}" type="pres">
      <dgm:prSet presAssocID="{900E0FC4-A218-480E-9511-13941191DFF3}" presName="negativeSpace" presStyleCnt="0"/>
      <dgm:spPr/>
    </dgm:pt>
    <dgm:pt modelId="{6E30A7FD-36B9-4373-8515-723E3AB4F169}" type="pres">
      <dgm:prSet presAssocID="{900E0FC4-A218-480E-9511-13941191DFF3}" presName="childText" presStyleLbl="conFgAcc1" presStyleIdx="0" presStyleCnt="4" custScaleY="75065">
        <dgm:presLayoutVars>
          <dgm:bulletEnabled val="1"/>
        </dgm:presLayoutVars>
      </dgm:prSet>
      <dgm:spPr/>
    </dgm:pt>
    <dgm:pt modelId="{F02BECD9-7936-4CCB-A6D8-5BAF80B711B2}" type="pres">
      <dgm:prSet presAssocID="{D7C9DD11-5924-401A-A69B-542EBC597478}" presName="spaceBetweenRectangles" presStyleCnt="0"/>
      <dgm:spPr/>
    </dgm:pt>
    <dgm:pt modelId="{42162868-87CA-4FBE-962F-CAA13D7FBA8A}" type="pres">
      <dgm:prSet presAssocID="{FDB69832-2533-439C-97AB-D96E02D72295}" presName="parentLin" presStyleCnt="0"/>
      <dgm:spPr/>
    </dgm:pt>
    <dgm:pt modelId="{382270E6-B920-4BB4-A859-CE883487DEF3}" type="pres">
      <dgm:prSet presAssocID="{FDB69832-2533-439C-97AB-D96E02D72295}" presName="parentLeftMargin" presStyleLbl="node1" presStyleIdx="0" presStyleCnt="4"/>
      <dgm:spPr/>
    </dgm:pt>
    <dgm:pt modelId="{52680B15-8138-44A7-BCCC-602F9E8E864E}" type="pres">
      <dgm:prSet presAssocID="{FDB69832-2533-439C-97AB-D96E02D72295}" presName="parentText" presStyleLbl="node1" presStyleIdx="1" presStyleCnt="4" custScaleX="95235" custScaleY="60441" custLinFactNeighborX="-4718" custLinFactNeighborY="13162">
        <dgm:presLayoutVars>
          <dgm:chMax val="0"/>
          <dgm:bulletEnabled val="1"/>
        </dgm:presLayoutVars>
      </dgm:prSet>
      <dgm:spPr/>
    </dgm:pt>
    <dgm:pt modelId="{61DDB309-9C98-4915-8493-2487AF82D0EE}" type="pres">
      <dgm:prSet presAssocID="{FDB69832-2533-439C-97AB-D96E02D72295}" presName="negativeSpace" presStyleCnt="0"/>
      <dgm:spPr/>
    </dgm:pt>
    <dgm:pt modelId="{08DBC104-C28E-486D-A8CE-2C3C42D07A5F}" type="pres">
      <dgm:prSet presAssocID="{FDB69832-2533-439C-97AB-D96E02D72295}" presName="childText" presStyleLbl="conFgAcc1" presStyleIdx="1" presStyleCnt="4">
        <dgm:presLayoutVars>
          <dgm:bulletEnabled val="1"/>
        </dgm:presLayoutVars>
      </dgm:prSet>
      <dgm:spPr/>
    </dgm:pt>
    <dgm:pt modelId="{9DEA24AE-2391-4FDB-AA68-1D348540CBF3}" type="pres">
      <dgm:prSet presAssocID="{50EE86CF-7BDE-4C13-9538-500930868BAA}" presName="spaceBetweenRectangles" presStyleCnt="0"/>
      <dgm:spPr/>
    </dgm:pt>
    <dgm:pt modelId="{33BBAFD1-E8E8-48B5-84CF-475EC2087188}" type="pres">
      <dgm:prSet presAssocID="{2A9DE4E3-1F98-4AEC-B351-057307479E90}" presName="parentLin" presStyleCnt="0"/>
      <dgm:spPr/>
    </dgm:pt>
    <dgm:pt modelId="{44D22E52-1414-4C2F-B5EE-622262A7E091}" type="pres">
      <dgm:prSet presAssocID="{2A9DE4E3-1F98-4AEC-B351-057307479E90}" presName="parentLeftMargin" presStyleLbl="node1" presStyleIdx="1" presStyleCnt="4"/>
      <dgm:spPr/>
    </dgm:pt>
    <dgm:pt modelId="{F490D6AA-60D3-48D9-9024-02218FD6998A}" type="pres">
      <dgm:prSet presAssocID="{2A9DE4E3-1F98-4AEC-B351-057307479E90}" presName="parentText" presStyleLbl="node1" presStyleIdx="2" presStyleCnt="4" custScaleX="107791" custScaleY="57960" custLinFactNeighborX="-4718" custLinFactNeighborY="-6155">
        <dgm:presLayoutVars>
          <dgm:chMax val="0"/>
          <dgm:bulletEnabled val="1"/>
        </dgm:presLayoutVars>
      </dgm:prSet>
      <dgm:spPr/>
    </dgm:pt>
    <dgm:pt modelId="{9928615E-AEB9-4353-857B-3AFD65531438}" type="pres">
      <dgm:prSet presAssocID="{2A9DE4E3-1F98-4AEC-B351-057307479E90}" presName="negativeSpace" presStyleCnt="0"/>
      <dgm:spPr/>
    </dgm:pt>
    <dgm:pt modelId="{B70655B2-901D-4D41-AD9F-379760B32929}" type="pres">
      <dgm:prSet presAssocID="{2A9DE4E3-1F98-4AEC-B351-057307479E90}" presName="childText" presStyleLbl="conFgAcc1" presStyleIdx="2" presStyleCnt="4">
        <dgm:presLayoutVars>
          <dgm:bulletEnabled val="1"/>
        </dgm:presLayoutVars>
      </dgm:prSet>
      <dgm:spPr/>
    </dgm:pt>
    <dgm:pt modelId="{D58CF4B7-F49C-4EC3-97E8-31BC0257CF25}" type="pres">
      <dgm:prSet presAssocID="{BEFA0B21-BE7A-4730-A3AE-90F362FD1159}" presName="spaceBetweenRectangles" presStyleCnt="0"/>
      <dgm:spPr/>
    </dgm:pt>
    <dgm:pt modelId="{47542E2B-EE12-4D7A-9259-40348B41A797}" type="pres">
      <dgm:prSet presAssocID="{E6167B7A-0655-43F7-957F-7DDF2D4CE875}" presName="parentLin" presStyleCnt="0"/>
      <dgm:spPr/>
    </dgm:pt>
    <dgm:pt modelId="{D4F4C597-F56E-492A-8475-AF16DA244C7F}" type="pres">
      <dgm:prSet presAssocID="{E6167B7A-0655-43F7-957F-7DDF2D4CE875}" presName="parentLeftMargin" presStyleLbl="node1" presStyleIdx="2" presStyleCnt="4"/>
      <dgm:spPr/>
    </dgm:pt>
    <dgm:pt modelId="{E4140234-FFBD-4775-B0FC-6D7CECE9CB6B}" type="pres">
      <dgm:prSet presAssocID="{E6167B7A-0655-43F7-957F-7DDF2D4CE875}" presName="parentText" presStyleLbl="node1" presStyleIdx="3" presStyleCnt="4" custScaleX="123104" custScaleY="54034" custLinFactNeighborX="-601" custLinFactNeighborY="-17984">
        <dgm:presLayoutVars>
          <dgm:chMax val="0"/>
          <dgm:bulletEnabled val="1"/>
        </dgm:presLayoutVars>
      </dgm:prSet>
      <dgm:spPr/>
    </dgm:pt>
    <dgm:pt modelId="{FF35901C-F943-46C6-854B-1B1BD0B72A7E}" type="pres">
      <dgm:prSet presAssocID="{E6167B7A-0655-43F7-957F-7DDF2D4CE875}" presName="negativeSpace" presStyleCnt="0"/>
      <dgm:spPr/>
    </dgm:pt>
    <dgm:pt modelId="{7BF5FEA3-6D0C-4946-95A3-985A2612E2A2}" type="pres">
      <dgm:prSet presAssocID="{E6167B7A-0655-43F7-957F-7DDF2D4CE87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00E3916-EB81-4B64-AF8A-2C28C42838A2}" srcId="{FDB69832-2533-439C-97AB-D96E02D72295}" destId="{213A6D20-FD26-4991-97FA-C235A3A51208}" srcOrd="0" destOrd="0" parTransId="{3654E494-05C3-41A6-9558-38117CEBBC6A}" sibTransId="{0EC8014A-C4A2-421E-B4CD-4C0EDC572AA5}"/>
    <dgm:cxn modelId="{3C277130-0881-436B-857F-D0EAF208C23F}" srcId="{A738FBC5-82E6-48A3-9F9E-3A7E82F96D32}" destId="{2A9DE4E3-1F98-4AEC-B351-057307479E90}" srcOrd="2" destOrd="0" parTransId="{F898A69F-2A74-4A16-A43E-D53F5027A834}" sibTransId="{BEFA0B21-BE7A-4730-A3AE-90F362FD1159}"/>
    <dgm:cxn modelId="{61A74033-9C36-421E-9427-289C02D5C4CC}" type="presOf" srcId="{E6167B7A-0655-43F7-957F-7DDF2D4CE875}" destId="{E4140234-FFBD-4775-B0FC-6D7CECE9CB6B}" srcOrd="1" destOrd="0" presId="urn:microsoft.com/office/officeart/2005/8/layout/list1"/>
    <dgm:cxn modelId="{E533A23C-C8A5-40E8-97E8-637C7FB83918}" type="presOf" srcId="{FDB69832-2533-439C-97AB-D96E02D72295}" destId="{382270E6-B920-4BB4-A859-CE883487DEF3}" srcOrd="0" destOrd="0" presId="urn:microsoft.com/office/officeart/2005/8/layout/list1"/>
    <dgm:cxn modelId="{A4D1BA3D-3F09-41DD-A58C-BD650CA33C4E}" srcId="{2A9DE4E3-1F98-4AEC-B351-057307479E90}" destId="{3A3F7064-9A2B-4A6F-B75B-7E3C9786574F}" srcOrd="0" destOrd="0" parTransId="{4B0E9C56-71F0-4368-9C52-EF637BA9C729}" sibTransId="{669EE82C-7D5B-4D79-9C72-0750D266247E}"/>
    <dgm:cxn modelId="{D93F3063-0251-42D3-A832-64D6D936567C}" type="presOf" srcId="{2A9DE4E3-1F98-4AEC-B351-057307479E90}" destId="{F490D6AA-60D3-48D9-9024-02218FD6998A}" srcOrd="1" destOrd="0" presId="urn:microsoft.com/office/officeart/2005/8/layout/list1"/>
    <dgm:cxn modelId="{5555E744-AA7E-400F-828A-A2E11A7EDD8A}" type="presOf" srcId="{900E0FC4-A218-480E-9511-13941191DFF3}" destId="{7AAE8434-8413-4443-B7B1-A13067F9345F}" srcOrd="1" destOrd="0" presId="urn:microsoft.com/office/officeart/2005/8/layout/list1"/>
    <dgm:cxn modelId="{E2DED867-A3B7-434A-AD2E-13F3BF512F6B}" type="presOf" srcId="{50901978-7E7E-48FE-8049-E50D69B4F761}" destId="{7BF5FEA3-6D0C-4946-95A3-985A2612E2A2}" srcOrd="0" destOrd="0" presId="urn:microsoft.com/office/officeart/2005/8/layout/list1"/>
    <dgm:cxn modelId="{127D114A-F397-486A-902E-C220419D02F9}" srcId="{A738FBC5-82E6-48A3-9F9E-3A7E82F96D32}" destId="{900E0FC4-A218-480E-9511-13941191DFF3}" srcOrd="0" destOrd="0" parTransId="{2B790E19-A508-493B-86A7-C352C405A570}" sibTransId="{D7C9DD11-5924-401A-A69B-542EBC597478}"/>
    <dgm:cxn modelId="{6403144B-40E3-47D3-8469-FC187AF77ABE}" type="presOf" srcId="{213A6D20-FD26-4991-97FA-C235A3A51208}" destId="{08DBC104-C28E-486D-A8CE-2C3C42D07A5F}" srcOrd="0" destOrd="0" presId="urn:microsoft.com/office/officeart/2005/8/layout/list1"/>
    <dgm:cxn modelId="{C5215F72-CFF1-4734-BE16-4CDA747E876B}" type="presOf" srcId="{A738FBC5-82E6-48A3-9F9E-3A7E82F96D32}" destId="{F72DEC3C-984A-4C56-A3A0-C7B836EE5205}" srcOrd="0" destOrd="0" presId="urn:microsoft.com/office/officeart/2005/8/layout/list1"/>
    <dgm:cxn modelId="{74BE1E74-BFAB-487B-A75C-97F404CFA7A5}" srcId="{A738FBC5-82E6-48A3-9F9E-3A7E82F96D32}" destId="{E6167B7A-0655-43F7-957F-7DDF2D4CE875}" srcOrd="3" destOrd="0" parTransId="{55521299-F4F1-45AD-BC0B-BF0353361C8E}" sibTransId="{8D2E57AC-FF94-4B2C-8C2A-49006FEC3DCC}"/>
    <dgm:cxn modelId="{FEE6C554-11D9-431C-9FE0-9D14393F0A18}" srcId="{E6167B7A-0655-43F7-957F-7DDF2D4CE875}" destId="{50901978-7E7E-48FE-8049-E50D69B4F761}" srcOrd="0" destOrd="0" parTransId="{CBF3FCD1-4DC4-468C-865B-11002AC47AA2}" sibTransId="{2D416AC8-3BD7-4ABC-8FA6-13C76C525ACE}"/>
    <dgm:cxn modelId="{6963C457-40E4-473E-ADCE-992B08332298}" srcId="{A738FBC5-82E6-48A3-9F9E-3A7E82F96D32}" destId="{FDB69832-2533-439C-97AB-D96E02D72295}" srcOrd="1" destOrd="0" parTransId="{0D45D103-F053-4DEF-AA80-D13C5F20D441}" sibTransId="{50EE86CF-7BDE-4C13-9538-500930868BAA}"/>
    <dgm:cxn modelId="{9D407EA2-7E87-47D6-A6FC-DE7E9BBA185E}" type="presOf" srcId="{3A3F7064-9A2B-4A6F-B75B-7E3C9786574F}" destId="{B70655B2-901D-4D41-AD9F-379760B32929}" srcOrd="0" destOrd="0" presId="urn:microsoft.com/office/officeart/2005/8/layout/list1"/>
    <dgm:cxn modelId="{098C5EB6-B7DA-4DEE-A0AB-10C18520D92B}" type="presOf" srcId="{D264EB65-1AC4-4D1F-8C30-AC382F7720A5}" destId="{6E30A7FD-36B9-4373-8515-723E3AB4F169}" srcOrd="0" destOrd="0" presId="urn:microsoft.com/office/officeart/2005/8/layout/list1"/>
    <dgm:cxn modelId="{AA12E2BB-4EF7-4C58-9655-F84955C0BB70}" srcId="{900E0FC4-A218-480E-9511-13941191DFF3}" destId="{D264EB65-1AC4-4D1F-8C30-AC382F7720A5}" srcOrd="0" destOrd="0" parTransId="{C0696223-0220-4A2C-82DB-68D2A20FCA78}" sibTransId="{B8BED9A1-2BF8-45DA-A3C0-8E2539F2A300}"/>
    <dgm:cxn modelId="{F8D1B9CB-EFFD-4DE6-9EF7-98DBBD35EF51}" type="presOf" srcId="{FDB69832-2533-439C-97AB-D96E02D72295}" destId="{52680B15-8138-44A7-BCCC-602F9E8E864E}" srcOrd="1" destOrd="0" presId="urn:microsoft.com/office/officeart/2005/8/layout/list1"/>
    <dgm:cxn modelId="{19E092D0-3E49-4234-8FDD-EA9838D6EFFD}" type="presOf" srcId="{E6167B7A-0655-43F7-957F-7DDF2D4CE875}" destId="{D4F4C597-F56E-492A-8475-AF16DA244C7F}" srcOrd="0" destOrd="0" presId="urn:microsoft.com/office/officeart/2005/8/layout/list1"/>
    <dgm:cxn modelId="{9411E0E6-4D97-422A-BCCB-D963071B338C}" type="presOf" srcId="{900E0FC4-A218-480E-9511-13941191DFF3}" destId="{E4EA225F-14BC-47B8-9484-D9ACDACC8274}" srcOrd="0" destOrd="0" presId="urn:microsoft.com/office/officeart/2005/8/layout/list1"/>
    <dgm:cxn modelId="{372409F8-FC91-417D-AB62-06B98D0FDCF5}" type="presOf" srcId="{2A9DE4E3-1F98-4AEC-B351-057307479E90}" destId="{44D22E52-1414-4C2F-B5EE-622262A7E091}" srcOrd="0" destOrd="0" presId="urn:microsoft.com/office/officeart/2005/8/layout/list1"/>
    <dgm:cxn modelId="{3DDEB812-5915-468C-BF1E-14E3BC415D6A}" type="presParOf" srcId="{F72DEC3C-984A-4C56-A3A0-C7B836EE5205}" destId="{84D9FF1D-48DB-42B5-BEE8-252896310117}" srcOrd="0" destOrd="0" presId="urn:microsoft.com/office/officeart/2005/8/layout/list1"/>
    <dgm:cxn modelId="{EC9D5CAB-7F14-4008-9C74-067626117269}" type="presParOf" srcId="{84D9FF1D-48DB-42B5-BEE8-252896310117}" destId="{E4EA225F-14BC-47B8-9484-D9ACDACC8274}" srcOrd="0" destOrd="0" presId="urn:microsoft.com/office/officeart/2005/8/layout/list1"/>
    <dgm:cxn modelId="{35524D26-2C60-4E6C-B152-A2CE6436A866}" type="presParOf" srcId="{84D9FF1D-48DB-42B5-BEE8-252896310117}" destId="{7AAE8434-8413-4443-B7B1-A13067F9345F}" srcOrd="1" destOrd="0" presId="urn:microsoft.com/office/officeart/2005/8/layout/list1"/>
    <dgm:cxn modelId="{32CD822C-6101-4CF2-8FCC-A2EA15DC65A4}" type="presParOf" srcId="{F72DEC3C-984A-4C56-A3A0-C7B836EE5205}" destId="{62F24FFD-2BBC-458A-8115-F67E71E0F3D2}" srcOrd="1" destOrd="0" presId="urn:microsoft.com/office/officeart/2005/8/layout/list1"/>
    <dgm:cxn modelId="{62A4B5A4-2A68-43ED-BBD7-900FCF8F88B4}" type="presParOf" srcId="{F72DEC3C-984A-4C56-A3A0-C7B836EE5205}" destId="{6E30A7FD-36B9-4373-8515-723E3AB4F169}" srcOrd="2" destOrd="0" presId="urn:microsoft.com/office/officeart/2005/8/layout/list1"/>
    <dgm:cxn modelId="{BAC6BB47-9D0C-4D0C-BDBF-59BEDD5CA340}" type="presParOf" srcId="{F72DEC3C-984A-4C56-A3A0-C7B836EE5205}" destId="{F02BECD9-7936-4CCB-A6D8-5BAF80B711B2}" srcOrd="3" destOrd="0" presId="urn:microsoft.com/office/officeart/2005/8/layout/list1"/>
    <dgm:cxn modelId="{A8096743-0425-49D6-BEB0-8FCF7F8BC449}" type="presParOf" srcId="{F72DEC3C-984A-4C56-A3A0-C7B836EE5205}" destId="{42162868-87CA-4FBE-962F-CAA13D7FBA8A}" srcOrd="4" destOrd="0" presId="urn:microsoft.com/office/officeart/2005/8/layout/list1"/>
    <dgm:cxn modelId="{D02F9871-C209-45EF-9B96-EF9DC69BF0CE}" type="presParOf" srcId="{42162868-87CA-4FBE-962F-CAA13D7FBA8A}" destId="{382270E6-B920-4BB4-A859-CE883487DEF3}" srcOrd="0" destOrd="0" presId="urn:microsoft.com/office/officeart/2005/8/layout/list1"/>
    <dgm:cxn modelId="{05D7CE3B-368B-446B-B0B5-BED986FC25DD}" type="presParOf" srcId="{42162868-87CA-4FBE-962F-CAA13D7FBA8A}" destId="{52680B15-8138-44A7-BCCC-602F9E8E864E}" srcOrd="1" destOrd="0" presId="urn:microsoft.com/office/officeart/2005/8/layout/list1"/>
    <dgm:cxn modelId="{7CEFF2AC-F0EA-4AEE-AE91-FD66A4C48DEA}" type="presParOf" srcId="{F72DEC3C-984A-4C56-A3A0-C7B836EE5205}" destId="{61DDB309-9C98-4915-8493-2487AF82D0EE}" srcOrd="5" destOrd="0" presId="urn:microsoft.com/office/officeart/2005/8/layout/list1"/>
    <dgm:cxn modelId="{EA75BAEC-63F2-4C7A-9882-7492833D6A21}" type="presParOf" srcId="{F72DEC3C-984A-4C56-A3A0-C7B836EE5205}" destId="{08DBC104-C28E-486D-A8CE-2C3C42D07A5F}" srcOrd="6" destOrd="0" presId="urn:microsoft.com/office/officeart/2005/8/layout/list1"/>
    <dgm:cxn modelId="{7706A0C6-C219-467B-AE5C-B242C0C070CE}" type="presParOf" srcId="{F72DEC3C-984A-4C56-A3A0-C7B836EE5205}" destId="{9DEA24AE-2391-4FDB-AA68-1D348540CBF3}" srcOrd="7" destOrd="0" presId="urn:microsoft.com/office/officeart/2005/8/layout/list1"/>
    <dgm:cxn modelId="{8772FED3-CBE9-4FA1-BC1F-735D4A2AC234}" type="presParOf" srcId="{F72DEC3C-984A-4C56-A3A0-C7B836EE5205}" destId="{33BBAFD1-E8E8-48B5-84CF-475EC2087188}" srcOrd="8" destOrd="0" presId="urn:microsoft.com/office/officeart/2005/8/layout/list1"/>
    <dgm:cxn modelId="{74A0C9A6-790A-4E90-A21D-D99029E32488}" type="presParOf" srcId="{33BBAFD1-E8E8-48B5-84CF-475EC2087188}" destId="{44D22E52-1414-4C2F-B5EE-622262A7E091}" srcOrd="0" destOrd="0" presId="urn:microsoft.com/office/officeart/2005/8/layout/list1"/>
    <dgm:cxn modelId="{2A387F29-C2E0-4A46-8F66-138B2B05D6ED}" type="presParOf" srcId="{33BBAFD1-E8E8-48B5-84CF-475EC2087188}" destId="{F490D6AA-60D3-48D9-9024-02218FD6998A}" srcOrd="1" destOrd="0" presId="urn:microsoft.com/office/officeart/2005/8/layout/list1"/>
    <dgm:cxn modelId="{BCEA5360-CD89-4CA6-9BC1-26FF8A1F4F23}" type="presParOf" srcId="{F72DEC3C-984A-4C56-A3A0-C7B836EE5205}" destId="{9928615E-AEB9-4353-857B-3AFD65531438}" srcOrd="9" destOrd="0" presId="urn:microsoft.com/office/officeart/2005/8/layout/list1"/>
    <dgm:cxn modelId="{88318DB1-C4AA-4811-963C-6A0C40E40B4A}" type="presParOf" srcId="{F72DEC3C-984A-4C56-A3A0-C7B836EE5205}" destId="{B70655B2-901D-4D41-AD9F-379760B32929}" srcOrd="10" destOrd="0" presId="urn:microsoft.com/office/officeart/2005/8/layout/list1"/>
    <dgm:cxn modelId="{FDAF99BE-3DFE-47B3-91B2-3D998A3ED028}" type="presParOf" srcId="{F72DEC3C-984A-4C56-A3A0-C7B836EE5205}" destId="{D58CF4B7-F49C-4EC3-97E8-31BC0257CF25}" srcOrd="11" destOrd="0" presId="urn:microsoft.com/office/officeart/2005/8/layout/list1"/>
    <dgm:cxn modelId="{B0FB0476-609A-44FD-AF20-CA89C188ADA2}" type="presParOf" srcId="{F72DEC3C-984A-4C56-A3A0-C7B836EE5205}" destId="{47542E2B-EE12-4D7A-9259-40348B41A797}" srcOrd="12" destOrd="0" presId="urn:microsoft.com/office/officeart/2005/8/layout/list1"/>
    <dgm:cxn modelId="{10EF9319-15FE-454B-980E-C1DE1F05D9F8}" type="presParOf" srcId="{47542E2B-EE12-4D7A-9259-40348B41A797}" destId="{D4F4C597-F56E-492A-8475-AF16DA244C7F}" srcOrd="0" destOrd="0" presId="urn:microsoft.com/office/officeart/2005/8/layout/list1"/>
    <dgm:cxn modelId="{9733BBB3-7A4A-4C00-9877-22CD6A67190C}" type="presParOf" srcId="{47542E2B-EE12-4D7A-9259-40348B41A797}" destId="{E4140234-FFBD-4775-B0FC-6D7CECE9CB6B}" srcOrd="1" destOrd="0" presId="urn:microsoft.com/office/officeart/2005/8/layout/list1"/>
    <dgm:cxn modelId="{00489A9F-DBBE-4E50-AF73-1A33B19600E8}" type="presParOf" srcId="{F72DEC3C-984A-4C56-A3A0-C7B836EE5205}" destId="{FF35901C-F943-46C6-854B-1B1BD0B72A7E}" srcOrd="13" destOrd="0" presId="urn:microsoft.com/office/officeart/2005/8/layout/list1"/>
    <dgm:cxn modelId="{76B2A45A-4C49-487C-8F1B-A0F53F9FA615}" type="presParOf" srcId="{F72DEC3C-984A-4C56-A3A0-C7B836EE5205}" destId="{7BF5FEA3-6D0C-4946-95A3-985A2612E2A2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F1391-8ED9-4FFC-B85D-C82738352E2D}">
      <dsp:nvSpPr>
        <dsp:cNvPr id="0" name=""/>
        <dsp:cNvSpPr/>
      </dsp:nvSpPr>
      <dsp:spPr>
        <a:xfrm>
          <a:off x="0" y="0"/>
          <a:ext cx="11744287" cy="4336467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0000" tIns="916432" rIns="720000" bIns="14400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400" b="1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DejaVu Sans"/>
            </a:rPr>
            <a:t>Hausse de 557 k€ par rapport à 2024, soit +3 %.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0" u="sng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DejaVu Sans"/>
            </a:rPr>
            <a:t>Les mesures réglementaires +294 K€ :</a:t>
          </a:r>
          <a:endParaRPr lang="fr-FR" sz="2400" b="1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FR" sz="2000" kern="1200" dirty="0">
              <a:latin typeface="+mj-lt"/>
            </a:rPr>
            <a:t>+155 k€ relative l’augmentation de 4 points du taux de la contribution employeur finançant la CNRACL,</a:t>
          </a:r>
          <a:endParaRPr lang="fr-FR" sz="20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FR" sz="2000" kern="1200" dirty="0">
              <a:latin typeface="+mj-lt"/>
            </a:rPr>
            <a:t>L’impact, en année pleine, de la revalorisation du SMIC de 2 % décidée au 1er novembre 2024 (+26 K€),</a:t>
          </a:r>
          <a:endParaRPr lang="fr-FR" sz="20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latin typeface="+mj-lt"/>
            </a:rPr>
            <a:t>Versement d’un capital décès +32 k€ et GVT +81 k€,</a:t>
          </a:r>
          <a:endParaRPr lang="fr-FR" sz="20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fr-FR" sz="2000" u="none" kern="1200" dirty="0">
              <a:latin typeface="+mj-lt"/>
            </a:rPr>
            <a:t>	</a:t>
          </a:r>
          <a:r>
            <a:rPr lang="fr-FR" sz="2000" u="sng" kern="1200" dirty="0">
              <a:latin typeface="+mj-lt"/>
            </a:rPr>
            <a:t>Les mesures votées par la Collectivités en faveur du pouvoir d’achat +263 K€ :</a:t>
          </a:r>
          <a:r>
            <a:rPr lang="fr-FR" sz="2000" kern="1200" dirty="0">
              <a:latin typeface="+mj-lt"/>
            </a:rPr>
            <a:t>
	dont petite enfance +120 k€, bas salaires +40 k€, mutuelle/prévoyance +31 k€, IFSE/CIA+72 k€.</a:t>
          </a:r>
          <a:endParaRPr lang="fr-FR" sz="20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j-lt"/>
            <a:ea typeface="DejaVu Sans"/>
            <a:cs typeface="DejaVu Sans"/>
          </a:endParaRPr>
        </a:p>
      </dsp:txBody>
      <dsp:txXfrm>
        <a:off x="0" y="0"/>
        <a:ext cx="11744287" cy="4336467"/>
      </dsp:txXfrm>
    </dsp:sp>
    <dsp:sp modelId="{17CB0523-8331-4472-BD65-2B7B93741CE7}">
      <dsp:nvSpPr>
        <dsp:cNvPr id="0" name=""/>
        <dsp:cNvSpPr/>
      </dsp:nvSpPr>
      <dsp:spPr>
        <a:xfrm>
          <a:off x="583048" y="0"/>
          <a:ext cx="11154103" cy="750081"/>
        </a:xfrm>
        <a:prstGeom prst="roundRect">
          <a:avLst/>
        </a:prstGeom>
        <a:solidFill>
          <a:srgbClr val="3333CC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734" tIns="0" rIns="310734" bIns="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strike="noStrike" kern="1200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012 - Les dépenses de personnel : 19,11 M€</a:t>
          </a:r>
          <a:endParaRPr lang="fr-FR" sz="2800" b="1" kern="1200" dirty="0">
            <a:solidFill>
              <a:sysClr val="window" lastClr="FFFFFF"/>
            </a:solidFill>
            <a:latin typeface="Arial"/>
            <a:ea typeface="DejaVu Sans"/>
            <a:cs typeface="DejaVu Sans"/>
          </a:endParaRPr>
        </a:p>
      </dsp:txBody>
      <dsp:txXfrm>
        <a:off x="619664" y="36616"/>
        <a:ext cx="11080871" cy="676849"/>
      </dsp:txXfrm>
    </dsp:sp>
    <dsp:sp modelId="{22F3F6B7-0E15-46A0-920E-E0A55C78DAED}">
      <dsp:nvSpPr>
        <dsp:cNvPr id="0" name=""/>
        <dsp:cNvSpPr/>
      </dsp:nvSpPr>
      <dsp:spPr>
        <a:xfrm>
          <a:off x="0" y="4696041"/>
          <a:ext cx="11744287" cy="2995755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8000" tIns="916432" rIns="360000" bIns="170688" numCol="1" spcCol="1270" anchor="t" anchorCtr="0">
          <a:noAutofit/>
        </a:bodyPr>
        <a:lstStyle/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400" b="1" kern="1200" dirty="0"/>
            <a:t>Hausse de 94 k€ par rapport à 2024, soit +1,16 %</a:t>
          </a:r>
          <a:endParaRPr lang="fr-FR" sz="24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DejaVu Sans"/>
              <a:cs typeface="DejaVu Sans"/>
            </a:rPr>
            <a:t>La hausse est portée principalement par les contrats de prestations de services +157 k€, la maintenance +89 k€, les diverses prestations +83 k€, les services bancaires 62 k€,….</a:t>
          </a: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FR" sz="20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Arial"/>
            <a:ea typeface="DejaVu Sans"/>
            <a:cs typeface="DejaVu San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Arial"/>
              <a:ea typeface="DejaVu Sans"/>
              <a:cs typeface="DejaVu Sans"/>
            </a:rPr>
            <a:t> 	Un effort de gestion de - 664 k€ a été réalisé sur la gestion courante afin d’absorber le coût de ces hausses valorisées à 758 k€. </a:t>
          </a:r>
        </a:p>
      </dsp:txBody>
      <dsp:txXfrm>
        <a:off x="0" y="4696041"/>
        <a:ext cx="11744287" cy="2995755"/>
      </dsp:txXfrm>
    </dsp:sp>
    <dsp:sp modelId="{4CAA4D8B-09AE-492B-9AEF-5FE4BC323201}">
      <dsp:nvSpPr>
        <dsp:cNvPr id="0" name=""/>
        <dsp:cNvSpPr/>
      </dsp:nvSpPr>
      <dsp:spPr>
        <a:xfrm>
          <a:off x="572432" y="4615145"/>
          <a:ext cx="11155655" cy="799014"/>
        </a:xfrm>
        <a:prstGeom prst="roundRect">
          <a:avLst/>
        </a:prstGeom>
        <a:solidFill>
          <a:srgbClr val="2D2DB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734" tIns="0" rIns="310734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strike="noStrike" kern="1200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011 - Les dépenses de gestion : 8,11 M€ </a:t>
          </a:r>
        </a:p>
      </dsp:txBody>
      <dsp:txXfrm>
        <a:off x="611437" y="4654150"/>
        <a:ext cx="11077645" cy="7210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F1391-8ED9-4FFC-B85D-C82738352E2D}">
      <dsp:nvSpPr>
        <dsp:cNvPr id="0" name=""/>
        <dsp:cNvSpPr/>
      </dsp:nvSpPr>
      <dsp:spPr>
        <a:xfrm>
          <a:off x="0" y="307446"/>
          <a:ext cx="11672279" cy="29484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5899" tIns="374904" rIns="90589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400" b="1" kern="1200" dirty="0"/>
            <a:t>Hausse de 159 k€, soit +1,82 %</a:t>
          </a:r>
          <a:endParaRPr lang="fr-FR" sz="24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6 660 k€ de FCCT, qui progresse de +1,68 % par rapport à 2024 et constitue le principal poste du chapitre,
116 k€ d’indemnités versées suite à la clôture du contentieux IDF Mobilités / Bolloré,</a:t>
          </a:r>
          <a:endParaRPr lang="fr-FR" sz="20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DejaVu Sans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158 k€ de participations à la scolarité, qui augmente de +9% par rapport à 2024,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Subventions versées aux associations 979 k€ stable,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Subvention au CCAS de 380 k€ en baisse de 13% (</a:t>
          </a:r>
          <a:r>
            <a:rPr lang="fr-FR" sz="2000" b="0" strike="noStrike" kern="1200" spc="-1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sub</a:t>
          </a: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Arial" panose="020B0604020202020204" pitchFamily="34" charset="0"/>
            </a:rPr>
            <a:t> en 2024 pour le recrutement d’une seconde assistante sociale qui n’a pas eu lieu).</a:t>
          </a:r>
        </a:p>
      </dsp:txBody>
      <dsp:txXfrm>
        <a:off x="0" y="307446"/>
        <a:ext cx="11672279" cy="2948400"/>
      </dsp:txXfrm>
    </dsp:sp>
    <dsp:sp modelId="{17CB0523-8331-4472-BD65-2B7B93741CE7}">
      <dsp:nvSpPr>
        <dsp:cNvPr id="0" name=""/>
        <dsp:cNvSpPr/>
      </dsp:nvSpPr>
      <dsp:spPr>
        <a:xfrm>
          <a:off x="579474" y="111832"/>
          <a:ext cx="11085714" cy="531360"/>
        </a:xfrm>
        <a:prstGeom prst="roundRect">
          <a:avLst/>
        </a:prstGeom>
        <a:solidFill>
          <a:srgbClr val="3333CC">
            <a:lumMod val="75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829" tIns="0" rIns="308829" bIns="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strike="noStrike" kern="1200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65 - Les autres charges de gestion : 8,9 M€</a:t>
          </a:r>
          <a:endParaRPr lang="fr-FR" sz="2800" b="1" kern="1200" dirty="0">
            <a:solidFill>
              <a:sysClr val="window" lastClr="FFFFFF"/>
            </a:solidFill>
            <a:latin typeface="Arial"/>
            <a:ea typeface="DejaVu Sans"/>
            <a:cs typeface="DejaVu Sans"/>
          </a:endParaRPr>
        </a:p>
      </dsp:txBody>
      <dsp:txXfrm>
        <a:off x="605413" y="137771"/>
        <a:ext cx="11033836" cy="479482"/>
      </dsp:txXfrm>
    </dsp:sp>
    <dsp:sp modelId="{D624CF95-5CF9-474F-BDB8-354553C6B1A5}">
      <dsp:nvSpPr>
        <dsp:cNvPr id="0" name=""/>
        <dsp:cNvSpPr/>
      </dsp:nvSpPr>
      <dsp:spPr>
        <a:xfrm>
          <a:off x="0" y="3618727"/>
          <a:ext cx="11672279" cy="20412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63137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5899" tIns="374904" rIns="905899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400" b="1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DejaVu Sans"/>
            </a:rPr>
            <a:t>Hausse de 8 k€ par rapport à 2024, soit + 1%</a:t>
          </a:r>
          <a:endParaRPr lang="fr-FR" sz="24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Hausse liée aux emprunts à taux variables : +8 k€ et à la contractualisation de deux emprunts de 3 M€ suite au recours contre l’avenant à la cession des terrains à COGEDIM : +64 k€,
Hausse partiellement compensée par l’arrivée à échéance de 3 emprunts en 2025.</a:t>
          </a:r>
          <a:endParaRPr lang="fr-FR" sz="24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sp:txBody>
      <dsp:txXfrm>
        <a:off x="0" y="3618727"/>
        <a:ext cx="11672279" cy="2041200"/>
      </dsp:txXfrm>
    </dsp:sp>
    <dsp:sp modelId="{3D99E6BF-A838-40F8-AFE5-91F7E5FD1847}">
      <dsp:nvSpPr>
        <dsp:cNvPr id="0" name=""/>
        <dsp:cNvSpPr/>
      </dsp:nvSpPr>
      <dsp:spPr>
        <a:xfrm>
          <a:off x="568919" y="3360783"/>
          <a:ext cx="11085714" cy="531360"/>
        </a:xfrm>
        <a:prstGeom prst="roundRect">
          <a:avLst/>
        </a:prstGeom>
        <a:solidFill>
          <a:srgbClr val="2D2DB9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829" tIns="0" rIns="30882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strike="noStrike" kern="1200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66 – Les charges financières : 0,815 M€ </a:t>
          </a:r>
        </a:p>
      </dsp:txBody>
      <dsp:txXfrm>
        <a:off x="594858" y="3386722"/>
        <a:ext cx="11033836" cy="479482"/>
      </dsp:txXfrm>
    </dsp:sp>
    <dsp:sp modelId="{E15112F4-03DE-466F-B447-9955489694A7}">
      <dsp:nvSpPr>
        <dsp:cNvPr id="0" name=""/>
        <dsp:cNvSpPr/>
      </dsp:nvSpPr>
      <dsp:spPr>
        <a:xfrm>
          <a:off x="0" y="6022807"/>
          <a:ext cx="11672279" cy="20412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5899" tIns="374904" rIns="905899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sz="2000" b="1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+mj-lt"/>
              <a:ea typeface="DejaVu Sans"/>
              <a:cs typeface="DejaVu Sans"/>
            </a:rPr>
            <a:t>Hausse de 454 k€ par rapport à 2024, soit + 47%</a:t>
          </a:r>
          <a:endParaRPr lang="fr-FR" sz="2000" b="0" strike="noStrike" kern="1200" spc="-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FPIC 566 k€, en hausse de 13% par rapport à 2024 (application du droit commun)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Stationnement 425 k€, en hausse de 11% par rapport à 2024 (hausse des recettes)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Taxe de séjour 30 k€, en baisse de 50% (changement de modalités de versements)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0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Arial" panose="020B0604020202020204" pitchFamily="34" charset="0"/>
            </a:rPr>
            <a:t>Nouvelle contribution DILICO + 249 k€, soit 55% du volume de la hausse</a:t>
          </a:r>
        </a:p>
      </dsp:txBody>
      <dsp:txXfrm>
        <a:off x="0" y="6022807"/>
        <a:ext cx="11672279" cy="2041200"/>
      </dsp:txXfrm>
    </dsp:sp>
    <dsp:sp modelId="{0AC8AAB7-3FF6-4651-855E-3CA28A8F3842}">
      <dsp:nvSpPr>
        <dsp:cNvPr id="0" name=""/>
        <dsp:cNvSpPr/>
      </dsp:nvSpPr>
      <dsp:spPr>
        <a:xfrm>
          <a:off x="576774" y="5757127"/>
          <a:ext cx="11085714" cy="531360"/>
        </a:xfrm>
        <a:prstGeom prst="roundRect">
          <a:avLst/>
        </a:prstGeom>
        <a:solidFill>
          <a:srgbClr val="C7BAE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8829" tIns="0" rIns="308829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800" b="1" strike="noStrike" kern="1200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(014 - 67 - 68) Les autres charges : 1,41 M€</a:t>
          </a:r>
        </a:p>
      </dsp:txBody>
      <dsp:txXfrm>
        <a:off x="602713" y="5783066"/>
        <a:ext cx="11033836" cy="4794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F1391-8ED9-4FFC-B85D-C82738352E2D}">
      <dsp:nvSpPr>
        <dsp:cNvPr id="0" name=""/>
        <dsp:cNvSpPr/>
      </dsp:nvSpPr>
      <dsp:spPr>
        <a:xfrm>
          <a:off x="0" y="1056028"/>
          <a:ext cx="12361676" cy="454860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9403" tIns="395732" rIns="959403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1" kern="12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Fiscalité des ménages : 24,4 M€, dont :</a:t>
          </a:r>
          <a:endParaRPr lang="fr-FR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TFPB = 14 M€, en hausse de 1,75% par rapport à 2024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THRS + Majo de 60% = 0,5 M€, en baisse de 38,5% par rapport à 2024 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Coefficient correcteur TH = 9,9M€, en hausse de 1,66% par rapport à 2024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1" kern="12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Fiscalité professionnelle : 3 M€ </a:t>
          </a:r>
          <a:endParaRPr lang="fr-FR" sz="2000" b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Attribution de compensation : 3 M€, stable depuis 2018</a:t>
          </a:r>
          <a:endParaRPr lang="fr-FR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b="1" kern="12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Autres fiscalités: 1,8 M€</a:t>
          </a:r>
          <a:r>
            <a:rPr lang="fr-FR" sz="2000" kern="12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
DMTO : 1,4 M€, en hausse de +30,31 % par rapport à 2024
Taxe sur l’électricité : 0,4 M€, en hausse de +50,63 % par rapport à 2024
Taxe de séjour : 0,03 M€, en baisse de -26,19 % (changement de modalité de versement en septembre 2024)</a:t>
          </a:r>
          <a:endParaRPr lang="fr-FR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sp:txBody>
      <dsp:txXfrm>
        <a:off x="0" y="1056028"/>
        <a:ext cx="12361676" cy="4548600"/>
      </dsp:txXfrm>
    </dsp:sp>
    <dsp:sp modelId="{17CB0523-8331-4472-BD65-2B7B93741CE7}">
      <dsp:nvSpPr>
        <dsp:cNvPr id="0" name=""/>
        <dsp:cNvSpPr/>
      </dsp:nvSpPr>
      <dsp:spPr>
        <a:xfrm>
          <a:off x="665188" y="19219"/>
          <a:ext cx="8653173" cy="1304057"/>
        </a:xfrm>
        <a:prstGeom prst="roundRect">
          <a:avLst/>
        </a:prstGeom>
        <a:solidFill>
          <a:srgbClr val="3333CC">
            <a:hueOff val="0"/>
            <a:satOff val="0"/>
            <a:lum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069" tIns="0" rIns="327069" bIns="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73 - La fiscalité : 29,2 M€ </a:t>
          </a:r>
        </a:p>
      </dsp:txBody>
      <dsp:txXfrm>
        <a:off x="728847" y="82878"/>
        <a:ext cx="8525855" cy="1176739"/>
      </dsp:txXfrm>
    </dsp:sp>
    <dsp:sp modelId="{35B11E14-0788-4931-BCAB-F41DA7FE66B1}">
      <dsp:nvSpPr>
        <dsp:cNvPr id="0" name=""/>
        <dsp:cNvSpPr/>
      </dsp:nvSpPr>
      <dsp:spPr>
        <a:xfrm>
          <a:off x="0" y="6464871"/>
          <a:ext cx="12361676" cy="1705725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000" tIns="395732" rIns="959403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Les produits des services et du domaine s’élèvent à 4 433 k€, en hausse de +0,52 %.
Ces recettes concernent notamment la restauration scolaire, les accueils de loisirs, les crèches, les écoles municipales, la culture, la médiathèque, le cimetière et l’occupation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fr-FR" sz="2000" kern="1200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	du domaine communal.</a:t>
          </a:r>
        </a:p>
      </dsp:txBody>
      <dsp:txXfrm>
        <a:off x="0" y="6464871"/>
        <a:ext cx="12361676" cy="1705725"/>
      </dsp:txXfrm>
    </dsp:sp>
    <dsp:sp modelId="{DDC3DC11-E1A6-4B3D-A02D-AD9CF384590E}">
      <dsp:nvSpPr>
        <dsp:cNvPr id="0" name=""/>
        <dsp:cNvSpPr/>
      </dsp:nvSpPr>
      <dsp:spPr>
        <a:xfrm>
          <a:off x="618083" y="5707228"/>
          <a:ext cx="8653173" cy="1038082"/>
        </a:xfrm>
        <a:prstGeom prst="roundRect">
          <a:avLst/>
        </a:prstGeom>
        <a:solidFill>
          <a:srgbClr val="2D2DB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069" tIns="0" rIns="3270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70 - Les recettes tarifaires : 4,4 M€ </a:t>
          </a:r>
        </a:p>
      </dsp:txBody>
      <dsp:txXfrm>
        <a:off x="668758" y="5757903"/>
        <a:ext cx="8551823" cy="9367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76451-0084-4C3E-902A-E741CE268D16}">
      <dsp:nvSpPr>
        <dsp:cNvPr id="0" name=""/>
        <dsp:cNvSpPr/>
      </dsp:nvSpPr>
      <dsp:spPr>
        <a:xfrm>
          <a:off x="0" y="1157019"/>
          <a:ext cx="12361676" cy="16978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4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9403" tIns="458216" rIns="959403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Les remboursements de notre assureur statutaire 331 k€.
Les produits de gestion courante représentent 2 169 k€, dont le stationnement 703 k€, les loyers privés 576 k€, le marché aux comestibles 373 k€, </a:t>
          </a:r>
          <a:r>
            <a:rPr lang="fr-FR" sz="20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Stop&amp;Work</a:t>
          </a:r>
          <a:r>
            <a:rPr lang="fr-FR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 173 k€, les locations de salles 163 k€ et les autres produits 181 k€.</a:t>
          </a:r>
        </a:p>
      </dsp:txBody>
      <dsp:txXfrm>
        <a:off x="0" y="1157019"/>
        <a:ext cx="12361676" cy="1697850"/>
      </dsp:txXfrm>
    </dsp:sp>
    <dsp:sp modelId="{10347F63-2733-4B63-A041-436875953691}">
      <dsp:nvSpPr>
        <dsp:cNvPr id="0" name=""/>
        <dsp:cNvSpPr/>
      </dsp:nvSpPr>
      <dsp:spPr>
        <a:xfrm>
          <a:off x="618083" y="122916"/>
          <a:ext cx="8653173" cy="1358823"/>
        </a:xfrm>
        <a:prstGeom prst="roundRect">
          <a:avLst/>
        </a:prstGeom>
        <a:solidFill>
          <a:srgbClr val="C3C0E5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069" tIns="0" rIns="3270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kern="1200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(013 – 75) Les autres recettes : 2,5 M€</a:t>
          </a:r>
        </a:p>
      </dsp:txBody>
      <dsp:txXfrm>
        <a:off x="684415" y="189248"/>
        <a:ext cx="8520509" cy="1226159"/>
      </dsp:txXfrm>
    </dsp:sp>
    <dsp:sp modelId="{302739B2-5748-40A5-9A5C-A6D99FCF6BB0}">
      <dsp:nvSpPr>
        <dsp:cNvPr id="0" name=""/>
        <dsp:cNvSpPr/>
      </dsp:nvSpPr>
      <dsp:spPr>
        <a:xfrm>
          <a:off x="0" y="4251053"/>
          <a:ext cx="12361676" cy="169785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26667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9403" tIns="458216" rIns="959403" bIns="14224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Les dotations, </a:t>
          </a:r>
          <a:r>
            <a:rPr lang="fr-FR" sz="2000" kern="120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subv</a:t>
          </a:r>
          <a:r>
            <a:rPr lang="fr-FR" sz="20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. et participations s’élèvent à 5 075 k€, en baisse de 16,83%.
</a:t>
          </a:r>
          <a:r>
            <a:rPr lang="fr-FR" sz="2000" kern="1200" dirty="0"/>
            <a:t>L’année 2023 et 2024 étant des années exceptionnelles qui ont permis d’encaisser les soldes de gestion des crèches municipalisées (soldes 2020 - 2021 sur 2023 et 2022 - 2023 sur 2024). </a:t>
          </a:r>
          <a:endParaRPr lang="fr-FR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sp:txBody>
      <dsp:txXfrm>
        <a:off x="0" y="4251053"/>
        <a:ext cx="12361676" cy="1697850"/>
      </dsp:txXfrm>
    </dsp:sp>
    <dsp:sp modelId="{27876792-9FD3-4355-8792-14FD684CB59A}">
      <dsp:nvSpPr>
        <dsp:cNvPr id="0" name=""/>
        <dsp:cNvSpPr/>
      </dsp:nvSpPr>
      <dsp:spPr>
        <a:xfrm>
          <a:off x="618083" y="2973669"/>
          <a:ext cx="8653173" cy="1602103"/>
        </a:xfrm>
        <a:prstGeom prst="roundRect">
          <a:avLst/>
        </a:prstGeom>
        <a:solidFill>
          <a:srgbClr val="2D2DB9">
            <a:lumMod val="40000"/>
            <a:lumOff val="6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069" tIns="0" rIns="3270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i="0" kern="1200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74 - Les subventions : 5,1 M€</a:t>
          </a:r>
          <a:endParaRPr lang="fr-FR" sz="2400" b="1" i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DejaVu Sans"/>
            <a:cs typeface="DejaVu Sans"/>
          </a:endParaRPr>
        </a:p>
      </dsp:txBody>
      <dsp:txXfrm>
        <a:off x="696291" y="3051877"/>
        <a:ext cx="8496757" cy="1445687"/>
      </dsp:txXfrm>
    </dsp:sp>
    <dsp:sp modelId="{DC578A07-763D-4FBF-87FF-EB140A8EC22B}">
      <dsp:nvSpPr>
        <dsp:cNvPr id="0" name=""/>
        <dsp:cNvSpPr/>
      </dsp:nvSpPr>
      <dsp:spPr>
        <a:xfrm>
          <a:off x="0" y="7213841"/>
          <a:ext cx="12361676" cy="866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C8C8D7">
              <a:alpha val="5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8000" tIns="458216" rIns="959403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000" kern="1200" dirty="0"/>
            <a:t>Cession immobilière à COGEDIM pour 12 732 k€ et d’un fonds de commerce pour 224 k€.</a:t>
          </a:r>
        </a:p>
      </dsp:txBody>
      <dsp:txXfrm>
        <a:off x="0" y="7213841"/>
        <a:ext cx="12361676" cy="866250"/>
      </dsp:txXfrm>
    </dsp:sp>
    <dsp:sp modelId="{6C189F16-2976-4C6B-AE93-03949050F117}">
      <dsp:nvSpPr>
        <dsp:cNvPr id="0" name=""/>
        <dsp:cNvSpPr/>
      </dsp:nvSpPr>
      <dsp:spPr>
        <a:xfrm>
          <a:off x="618083" y="6067703"/>
          <a:ext cx="8653173" cy="1470858"/>
        </a:xfrm>
        <a:prstGeom prst="roundRect">
          <a:avLst/>
        </a:prstGeom>
        <a:solidFill>
          <a:srgbClr val="C8C8D7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7069" tIns="0" rIns="327069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i="0" kern="1200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77 – Produits exceptionnels : 12,9 M€</a:t>
          </a:r>
        </a:p>
      </dsp:txBody>
      <dsp:txXfrm>
        <a:off x="689884" y="6139504"/>
        <a:ext cx="8509571" cy="13272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66211-8E4D-4179-8958-38AAA3E2EACA}">
      <dsp:nvSpPr>
        <dsp:cNvPr id="0" name=""/>
        <dsp:cNvSpPr/>
      </dsp:nvSpPr>
      <dsp:spPr>
        <a:xfrm>
          <a:off x="2064374" y="3303207"/>
          <a:ext cx="2257084" cy="197021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550" rIns="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2416649" y="3610709"/>
        <a:ext cx="1552534" cy="1355212"/>
      </dsp:txXfrm>
    </dsp:sp>
    <dsp:sp modelId="{3B7BAD8E-A334-4519-907C-30BCECE930A5}">
      <dsp:nvSpPr>
        <dsp:cNvPr id="0" name=""/>
        <dsp:cNvSpPr/>
      </dsp:nvSpPr>
      <dsp:spPr>
        <a:xfrm>
          <a:off x="3583358" y="3411817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41533-FFE1-4301-8505-755E6B1E6602}">
      <dsp:nvSpPr>
        <dsp:cNvPr id="0" name=""/>
        <dsp:cNvSpPr/>
      </dsp:nvSpPr>
      <dsp:spPr>
        <a:xfrm>
          <a:off x="5910960" y="3303209"/>
          <a:ext cx="2294484" cy="1970216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DA86F0-3B59-4170-9C2C-916BB6476275}">
      <dsp:nvSpPr>
        <dsp:cNvPr id="0" name=""/>
        <dsp:cNvSpPr/>
      </dsp:nvSpPr>
      <dsp:spPr>
        <a:xfrm>
          <a:off x="5451366" y="84212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56E8A2-C9BA-4D1F-929C-6C118376E142}">
      <dsp:nvSpPr>
        <dsp:cNvPr id="0" name=""/>
        <dsp:cNvSpPr/>
      </dsp:nvSpPr>
      <dsp:spPr>
        <a:xfrm>
          <a:off x="5915647" y="1182931"/>
          <a:ext cx="2294484" cy="1970216"/>
        </a:xfrm>
        <a:prstGeom prst="hexagon">
          <a:avLst>
            <a:gd name="adj" fmla="val 25000"/>
            <a:gd name="vf" fmla="val 115470"/>
          </a:avLst>
        </a:prstGeom>
        <a:solidFill>
          <a:srgbClr val="FFFFFF"/>
        </a:solidFill>
        <a:ln w="254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kern="1200" dirty="0"/>
        </a:p>
      </dsp:txBody>
      <dsp:txXfrm>
        <a:off x="6271039" y="1488097"/>
        <a:ext cx="1583700" cy="1359884"/>
      </dsp:txXfrm>
    </dsp:sp>
    <dsp:sp modelId="{AA5B4D22-30C6-42E4-BEA2-D2FA903DC8C7}">
      <dsp:nvSpPr>
        <dsp:cNvPr id="0" name=""/>
        <dsp:cNvSpPr/>
      </dsp:nvSpPr>
      <dsp:spPr>
        <a:xfrm>
          <a:off x="5528175" y="3922158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E2E76A-C4BF-4C79-BC46-4828398EA3FD}">
      <dsp:nvSpPr>
        <dsp:cNvPr id="0" name=""/>
        <dsp:cNvSpPr/>
      </dsp:nvSpPr>
      <dsp:spPr>
        <a:xfrm>
          <a:off x="7847537" y="2266200"/>
          <a:ext cx="2294484" cy="1970216"/>
        </a:xfrm>
        <a:prstGeom prst="hexagon">
          <a:avLst>
            <a:gd name="adj" fmla="val 25000"/>
            <a:gd name="vf" fmla="val 115470"/>
          </a:avLst>
        </a:prstGeom>
        <a:noFill/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DF5D5-2D22-4A4E-888C-6CEB9320C2A0}">
      <dsp:nvSpPr>
        <dsp:cNvPr id="0" name=""/>
        <dsp:cNvSpPr/>
      </dsp:nvSpPr>
      <dsp:spPr>
        <a:xfrm>
          <a:off x="5549413" y="174089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605AF-5306-4BCB-9B5A-F02A1CF42167}">
      <dsp:nvSpPr>
        <dsp:cNvPr id="0" name=""/>
        <dsp:cNvSpPr/>
      </dsp:nvSpPr>
      <dsp:spPr>
        <a:xfrm>
          <a:off x="2028350" y="1149995"/>
          <a:ext cx="2294484" cy="1970216"/>
        </a:xfrm>
        <a:prstGeom prst="hexagon">
          <a:avLst>
            <a:gd name="adj" fmla="val 25000"/>
            <a:gd name="vf" fmla="val 115470"/>
          </a:avLst>
        </a:prstGeom>
        <a:solidFill>
          <a:schemeClr val="lt1"/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20320" rIns="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Poursuite du projet de construction du groupe scolaire Faïencerie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17,9 M€</a:t>
          </a:r>
        </a:p>
      </dsp:txBody>
      <dsp:txXfrm>
        <a:off x="2383742" y="1455161"/>
        <a:ext cx="1583700" cy="1359884"/>
      </dsp:txXfrm>
    </dsp:sp>
    <dsp:sp modelId="{77D5615F-5D34-4C39-A774-537BCB30B901}">
      <dsp:nvSpPr>
        <dsp:cNvPr id="0" name=""/>
        <dsp:cNvSpPr/>
      </dsp:nvSpPr>
      <dsp:spPr>
        <a:xfrm>
          <a:off x="5553509" y="205234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33E8A-5F1C-4BE3-A674-BEAD1778C943}">
      <dsp:nvSpPr>
        <dsp:cNvPr id="0" name=""/>
        <dsp:cNvSpPr/>
      </dsp:nvSpPr>
      <dsp:spPr>
        <a:xfrm>
          <a:off x="3966735" y="2223085"/>
          <a:ext cx="2294484" cy="197021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767507-C202-444A-81CA-8D6C36F2AE15}">
      <dsp:nvSpPr>
        <dsp:cNvPr id="0" name=""/>
        <dsp:cNvSpPr/>
      </dsp:nvSpPr>
      <dsp:spPr>
        <a:xfrm>
          <a:off x="6942338" y="404200"/>
          <a:ext cx="267649" cy="37983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25128A-751A-48DE-A150-D1F7EC27EB1B}">
      <dsp:nvSpPr>
        <dsp:cNvPr id="0" name=""/>
        <dsp:cNvSpPr/>
      </dsp:nvSpPr>
      <dsp:spPr>
        <a:xfrm>
          <a:off x="4021713" y="78845"/>
          <a:ext cx="2294484" cy="197021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550" rIns="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377105" y="384011"/>
        <a:ext cx="1583700" cy="1359884"/>
      </dsp:txXfrm>
    </dsp:sp>
    <dsp:sp modelId="{05FB93B3-BD75-49DE-8829-15EF257CEE0E}">
      <dsp:nvSpPr>
        <dsp:cNvPr id="0" name=""/>
        <dsp:cNvSpPr/>
      </dsp:nvSpPr>
      <dsp:spPr>
        <a:xfrm>
          <a:off x="7495296" y="1284193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bg1"/>
        </a:solidFill>
        <a:ln w="25400" cap="flat" cmpd="sng" algn="ctr">
          <a:solidFill>
            <a:srgbClr val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0D715-01ED-4719-B097-55A797242865}">
      <dsp:nvSpPr>
        <dsp:cNvPr id="0" name=""/>
        <dsp:cNvSpPr/>
      </dsp:nvSpPr>
      <dsp:spPr>
        <a:xfrm>
          <a:off x="98859" y="99103"/>
          <a:ext cx="2294484" cy="1970216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BB6C0-DAE0-4F9B-9690-6D1A91288BC6}">
      <dsp:nvSpPr>
        <dsp:cNvPr id="0" name=""/>
        <dsp:cNvSpPr/>
      </dsp:nvSpPr>
      <dsp:spPr>
        <a:xfrm>
          <a:off x="9397549" y="2335778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AF32F-E610-45F9-BB36-DE230A27EA19}">
      <dsp:nvSpPr>
        <dsp:cNvPr id="0" name=""/>
        <dsp:cNvSpPr/>
      </dsp:nvSpPr>
      <dsp:spPr>
        <a:xfrm>
          <a:off x="5950598" y="1105350"/>
          <a:ext cx="2294484" cy="197021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550" rIns="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305990" y="1410516"/>
        <a:ext cx="1583700" cy="1359884"/>
      </dsp:txXfrm>
    </dsp:sp>
    <dsp:sp modelId="{016BCFC7-38C6-4E32-9C39-DF31AFE6A3A1}">
      <dsp:nvSpPr>
        <dsp:cNvPr id="0" name=""/>
        <dsp:cNvSpPr/>
      </dsp:nvSpPr>
      <dsp:spPr>
        <a:xfrm>
          <a:off x="9882344" y="943441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E51B89-BB6C-410C-B4EE-758566CF52C8}">
      <dsp:nvSpPr>
        <dsp:cNvPr id="0" name=""/>
        <dsp:cNvSpPr/>
      </dsp:nvSpPr>
      <dsp:spPr>
        <a:xfrm>
          <a:off x="3938269" y="4357308"/>
          <a:ext cx="2294484" cy="1970216"/>
        </a:xfrm>
        <a:prstGeom prst="hexagon">
          <a:avLst>
            <a:gd name="adj" fmla="val 25000"/>
            <a:gd name="vf" fmla="val 11547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D0C8C-0A91-46AC-9B98-474E710E7377}">
      <dsp:nvSpPr>
        <dsp:cNvPr id="0" name=""/>
        <dsp:cNvSpPr/>
      </dsp:nvSpPr>
      <dsp:spPr>
        <a:xfrm>
          <a:off x="9496276" y="260532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4581B9-6CE6-4BE2-B9A8-FCF411255816}">
      <dsp:nvSpPr>
        <dsp:cNvPr id="0" name=""/>
        <dsp:cNvSpPr/>
      </dsp:nvSpPr>
      <dsp:spPr>
        <a:xfrm>
          <a:off x="7906398" y="149687"/>
          <a:ext cx="2294484" cy="1970216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550" rIns="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261790" y="454853"/>
        <a:ext cx="1583700" cy="1359884"/>
      </dsp:txXfrm>
    </dsp:sp>
    <dsp:sp modelId="{2E270DD5-B70E-4129-92D9-006758E0FF7A}">
      <dsp:nvSpPr>
        <dsp:cNvPr id="0" name=""/>
        <dsp:cNvSpPr/>
      </dsp:nvSpPr>
      <dsp:spPr>
        <a:xfrm>
          <a:off x="7450447" y="1309866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EB7ED3-12FB-45EC-800B-04C5C2E575A8}">
      <dsp:nvSpPr>
        <dsp:cNvPr id="0" name=""/>
        <dsp:cNvSpPr/>
      </dsp:nvSpPr>
      <dsp:spPr>
        <a:xfrm>
          <a:off x="150324" y="4349246"/>
          <a:ext cx="2294484" cy="197021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000" r="-4000"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87FFA-2BB9-49F5-92B0-370ACC4B82C4}">
      <dsp:nvSpPr>
        <dsp:cNvPr id="0" name=""/>
        <dsp:cNvSpPr/>
      </dsp:nvSpPr>
      <dsp:spPr>
        <a:xfrm>
          <a:off x="9377951" y="4553346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4112D0-6488-45C9-8509-2521BF6A0AD1}">
      <dsp:nvSpPr>
        <dsp:cNvPr id="0" name=""/>
        <dsp:cNvSpPr/>
      </dsp:nvSpPr>
      <dsp:spPr>
        <a:xfrm>
          <a:off x="7906410" y="166363"/>
          <a:ext cx="2294484" cy="1970216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5"/>
          <a:srcRect/>
          <a:stretch>
            <a:fillRect l="-7000" r="-7000"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82550" rIns="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261802" y="471529"/>
        <a:ext cx="1583700" cy="1359884"/>
      </dsp:txXfrm>
    </dsp:sp>
    <dsp:sp modelId="{A5CADF7E-8A4A-409E-98D0-69BB699B10FE}">
      <dsp:nvSpPr>
        <dsp:cNvPr id="0" name=""/>
        <dsp:cNvSpPr/>
      </dsp:nvSpPr>
      <dsp:spPr>
        <a:xfrm>
          <a:off x="3568212" y="1284016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F9E39-385A-4464-BA9F-6A9FCFCCE32F}">
      <dsp:nvSpPr>
        <dsp:cNvPr id="0" name=""/>
        <dsp:cNvSpPr/>
      </dsp:nvSpPr>
      <dsp:spPr>
        <a:xfrm>
          <a:off x="7816028" y="4409330"/>
          <a:ext cx="2333628" cy="1970216"/>
        </a:xfrm>
        <a:prstGeom prst="hexagon">
          <a:avLst>
            <a:gd name="adj" fmla="val 25000"/>
            <a:gd name="vf" fmla="val 115470"/>
          </a:avLst>
        </a:prstGeom>
        <a:noFill/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3DCC9-CC3F-4B15-97AB-84AE28FA0C6F}">
      <dsp:nvSpPr>
        <dsp:cNvPr id="0" name=""/>
        <dsp:cNvSpPr/>
      </dsp:nvSpPr>
      <dsp:spPr>
        <a:xfrm>
          <a:off x="5595832" y="207891"/>
          <a:ext cx="267649" cy="230960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0A7FD-36B9-4373-8515-723E3AB4F169}">
      <dsp:nvSpPr>
        <dsp:cNvPr id="0" name=""/>
        <dsp:cNvSpPr/>
      </dsp:nvSpPr>
      <dsp:spPr>
        <a:xfrm>
          <a:off x="0" y="341973"/>
          <a:ext cx="11744287" cy="1229564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487" tIns="1353820" rIns="911487" bIns="170688" numCol="1" spcCol="1270" anchor="t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2400" b="0" kern="1200" dirty="0">
            <a:solidFill>
              <a:schemeClr val="tx1"/>
            </a:solidFill>
            <a:latin typeface="Arial"/>
            <a:ea typeface="DejaVu Sans"/>
            <a:cs typeface="DejaVu Sans"/>
          </a:endParaRPr>
        </a:p>
      </dsp:txBody>
      <dsp:txXfrm>
        <a:off x="0" y="341973"/>
        <a:ext cx="11744287" cy="1229564"/>
      </dsp:txXfrm>
    </dsp:sp>
    <dsp:sp modelId="{7AAE8434-8413-4443-B7B1-A13067F9345F}">
      <dsp:nvSpPr>
        <dsp:cNvPr id="0" name=""/>
        <dsp:cNvSpPr/>
      </dsp:nvSpPr>
      <dsp:spPr>
        <a:xfrm flipH="1">
          <a:off x="551670" y="667286"/>
          <a:ext cx="4943698" cy="1105881"/>
        </a:xfrm>
        <a:prstGeom prst="roundRect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rgbClr val="3333CC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734" tIns="0" rIns="310734" bIns="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strike="noStrike" kern="1200" spc="-1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strike="noStrike" kern="1200" spc="-1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strike="noStrike" kern="1200" spc="-1" dirty="0">
              <a:solidFill>
                <a:schemeClr val="bg1"/>
              </a:solidFill>
              <a:latin typeface="Arial"/>
              <a:ea typeface="DejaVu Sans"/>
              <a:cs typeface="DejaVu Sans"/>
            </a:rPr>
            <a:t>2,9 M€ d’autofinancement</a:t>
          </a:r>
          <a:endParaRPr lang="fr-FR" sz="2400" b="1" kern="1200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kern="1200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kern="1200" dirty="0">
            <a:solidFill>
              <a:schemeClr val="bg1"/>
            </a:solidFill>
            <a:latin typeface="Arial"/>
            <a:ea typeface="DejaVu Sans"/>
            <a:cs typeface="DejaVu Sans"/>
          </a:endParaRPr>
        </a:p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400" b="1" kern="1200" dirty="0">
            <a:solidFill>
              <a:schemeClr val="bg1"/>
            </a:solidFill>
            <a:latin typeface="Arial"/>
            <a:ea typeface="DejaVu Sans"/>
            <a:cs typeface="DejaVu Sans"/>
          </a:endParaRPr>
        </a:p>
      </dsp:txBody>
      <dsp:txXfrm>
        <a:off x="605655" y="721271"/>
        <a:ext cx="4835728" cy="997911"/>
      </dsp:txXfrm>
    </dsp:sp>
    <dsp:sp modelId="{08DBC104-C28E-486D-A8CE-2C3C42D07A5F}">
      <dsp:nvSpPr>
        <dsp:cNvPr id="0" name=""/>
        <dsp:cNvSpPr/>
      </dsp:nvSpPr>
      <dsp:spPr>
        <a:xfrm>
          <a:off x="0" y="2122879"/>
          <a:ext cx="11744287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FF">
              <a:alpha val="74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487" tIns="1353820" rIns="911487" bIns="46228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6500" kern="1200"/>
        </a:p>
      </dsp:txBody>
      <dsp:txXfrm>
        <a:off x="0" y="2122879"/>
        <a:ext cx="11744287" cy="1638000"/>
      </dsp:txXfrm>
    </dsp:sp>
    <dsp:sp modelId="{52680B15-8138-44A7-BCCC-602F9E8E864E}">
      <dsp:nvSpPr>
        <dsp:cNvPr id="0" name=""/>
        <dsp:cNvSpPr/>
      </dsp:nvSpPr>
      <dsp:spPr>
        <a:xfrm>
          <a:off x="559509" y="2175090"/>
          <a:ext cx="7829270" cy="1159741"/>
        </a:xfrm>
        <a:prstGeom prst="roundRect">
          <a:avLst/>
        </a:prstGeom>
        <a:solidFill>
          <a:srgbClr val="2D2DB9">
            <a:lumMod val="60000"/>
            <a:lumOff val="4000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734" tIns="0" rIns="31073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strike="noStrike" kern="1200" spc="-1" dirty="0">
              <a:solidFill>
                <a:sysClr val="window" lastClr="FFFFFF"/>
              </a:solidFill>
              <a:latin typeface="Arial"/>
              <a:ea typeface="DejaVu Sans"/>
              <a:cs typeface="DejaVu Sans"/>
            </a:rPr>
            <a:t>6 M€ de subventions</a:t>
          </a:r>
        </a:p>
      </dsp:txBody>
      <dsp:txXfrm>
        <a:off x="616123" y="2231704"/>
        <a:ext cx="7716042" cy="1046513"/>
      </dsp:txXfrm>
    </dsp:sp>
    <dsp:sp modelId="{B70655B2-901D-4D41-AD9F-379760B32929}">
      <dsp:nvSpPr>
        <dsp:cNvPr id="0" name=""/>
        <dsp:cNvSpPr/>
      </dsp:nvSpPr>
      <dsp:spPr>
        <a:xfrm>
          <a:off x="0" y="4264616"/>
          <a:ext cx="11744287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FF">
              <a:alpha val="66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487" tIns="1353820" rIns="911487" bIns="46228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6500" kern="1200"/>
        </a:p>
      </dsp:txBody>
      <dsp:txXfrm>
        <a:off x="0" y="4264616"/>
        <a:ext cx="11744287" cy="1638000"/>
      </dsp:txXfrm>
    </dsp:sp>
    <dsp:sp modelId="{F490D6AA-60D3-48D9-9024-02218FD6998A}">
      <dsp:nvSpPr>
        <dsp:cNvPr id="0" name=""/>
        <dsp:cNvSpPr/>
      </dsp:nvSpPr>
      <dsp:spPr>
        <a:xfrm>
          <a:off x="559509" y="3993777"/>
          <a:ext cx="8861499" cy="1112136"/>
        </a:xfrm>
        <a:prstGeom prst="roundRect">
          <a:avLst/>
        </a:prstGeom>
        <a:solidFill>
          <a:schemeClr val="accent1">
            <a:lumMod val="60000"/>
            <a:lumOff val="40000"/>
            <a:alpha val="90000"/>
          </a:scheme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734" tIns="0" rIns="31073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strike="noStrike" kern="1200" spc="-1" dirty="0">
              <a:solidFill>
                <a:schemeClr val="tx1"/>
              </a:solidFill>
              <a:latin typeface="Arial"/>
              <a:ea typeface="DejaVu Sans"/>
              <a:cs typeface="DejaVu Sans"/>
            </a:rPr>
            <a:t>3,2 M€ de FCTVA et de taxe d’aménagement </a:t>
          </a:r>
        </a:p>
      </dsp:txBody>
      <dsp:txXfrm>
        <a:off x="613799" y="4048067"/>
        <a:ext cx="8752919" cy="1003556"/>
      </dsp:txXfrm>
    </dsp:sp>
    <dsp:sp modelId="{7BF5FEA3-6D0C-4946-95A3-985A2612E2A2}">
      <dsp:nvSpPr>
        <dsp:cNvPr id="0" name=""/>
        <dsp:cNvSpPr/>
      </dsp:nvSpPr>
      <dsp:spPr>
        <a:xfrm>
          <a:off x="0" y="6331020"/>
          <a:ext cx="11744287" cy="163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FFFFFF">
              <a:alpha val="58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487" tIns="1353820" rIns="911487" bIns="462280" numCol="1" spcCol="1270" anchor="t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6500" kern="1200"/>
        </a:p>
      </dsp:txBody>
      <dsp:txXfrm>
        <a:off x="0" y="6331020"/>
        <a:ext cx="11744287" cy="1638000"/>
      </dsp:txXfrm>
    </dsp:sp>
    <dsp:sp modelId="{E4140234-FFBD-4775-B0FC-6D7CECE9CB6B}">
      <dsp:nvSpPr>
        <dsp:cNvPr id="0" name=""/>
        <dsp:cNvSpPr/>
      </dsp:nvSpPr>
      <dsp:spPr>
        <a:xfrm>
          <a:off x="583685" y="5908539"/>
          <a:ext cx="10120380" cy="1036804"/>
        </a:xfrm>
        <a:prstGeom prst="roundRect">
          <a:avLst/>
        </a:prstGeom>
        <a:solidFill>
          <a:schemeClr val="accent1">
            <a:lumMod val="40000"/>
            <a:lumOff val="60000"/>
            <a:alpha val="90000"/>
          </a:schemeClr>
        </a:solidFill>
        <a:ln w="25400" cap="flat" cmpd="sng" algn="ctr">
          <a:solidFill>
            <a:srgbClr val="3333CC">
              <a:alpha val="90000"/>
              <a:hueOff val="0"/>
              <a:satOff val="0"/>
              <a:lumOff val="0"/>
              <a:alphaOff val="-13333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0734" tIns="0" rIns="310734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b="1" strike="noStrike" kern="1200" spc="-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/>
              <a:ea typeface="DejaVu Sans"/>
              <a:cs typeface="DejaVu Sans"/>
            </a:rPr>
            <a:t>8,5 M€ de recours à de nouveaux emprunts</a:t>
          </a:r>
        </a:p>
      </dsp:txBody>
      <dsp:txXfrm>
        <a:off x="634298" y="5959152"/>
        <a:ext cx="10019154" cy="9355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23" cy="512111"/>
          </a:xfrm>
          <a:prstGeom prst="rect">
            <a:avLst/>
          </a:prstGeom>
        </p:spPr>
        <p:txBody>
          <a:bodyPr vert="horz" lIns="86859" tIns="43429" rIns="86859" bIns="434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448" y="9720983"/>
            <a:ext cx="3079123" cy="512110"/>
          </a:xfrm>
          <a:prstGeom prst="rect">
            <a:avLst/>
          </a:prstGeom>
        </p:spPr>
        <p:txBody>
          <a:bodyPr vert="horz" lIns="86859" tIns="43429" rIns="86859" bIns="434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104FF116-07E0-4FD9-827D-DBDC7A91C9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2"/>
          </p:nvPr>
        </p:nvSpPr>
        <p:spPr>
          <a:xfrm>
            <a:off x="0" y="9720983"/>
            <a:ext cx="3079123" cy="512110"/>
          </a:xfrm>
          <a:prstGeom prst="rect">
            <a:avLst/>
          </a:prstGeom>
        </p:spPr>
        <p:txBody>
          <a:bodyPr vert="horz" lIns="86859" tIns="43429" rIns="86859" bIns="434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23" cy="512111"/>
          </a:xfrm>
          <a:prstGeom prst="rect">
            <a:avLst/>
          </a:prstGeom>
        </p:spPr>
        <p:txBody>
          <a:bodyPr vert="horz" lIns="86859" tIns="43429" rIns="86859" bIns="4342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448" y="0"/>
            <a:ext cx="3079123" cy="512111"/>
          </a:xfrm>
          <a:prstGeom prst="rect">
            <a:avLst/>
          </a:prstGeom>
        </p:spPr>
        <p:txBody>
          <a:bodyPr vert="horz" lIns="86859" tIns="43429" rIns="86859" bIns="4342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7B1D9778-B04A-4082-8868-BDCA95EFBF4A}" type="datetimeFigureOut">
              <a:rPr lang="fr-FR"/>
              <a:pPr>
                <a:defRPr/>
              </a:pPr>
              <a:t>18/06/2026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6513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859" tIns="43429" rIns="86859" bIns="43429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108" y="4861252"/>
            <a:ext cx="5683847" cy="4605955"/>
          </a:xfrm>
          <a:prstGeom prst="rect">
            <a:avLst/>
          </a:prstGeom>
        </p:spPr>
        <p:txBody>
          <a:bodyPr vert="horz" lIns="86859" tIns="43429" rIns="86859" bIns="43429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0983"/>
            <a:ext cx="3079123" cy="512110"/>
          </a:xfrm>
          <a:prstGeom prst="rect">
            <a:avLst/>
          </a:prstGeom>
        </p:spPr>
        <p:txBody>
          <a:bodyPr vert="horz" lIns="86859" tIns="43429" rIns="86859" bIns="4342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448" y="9720983"/>
            <a:ext cx="3079123" cy="512110"/>
          </a:xfrm>
          <a:prstGeom prst="rect">
            <a:avLst/>
          </a:prstGeom>
        </p:spPr>
        <p:txBody>
          <a:bodyPr vert="horz" lIns="86859" tIns="43429" rIns="86859" bIns="4342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  <a:cs typeface="+mn-cs"/>
              </a:defRPr>
            </a:lvl1pPr>
          </a:lstStyle>
          <a:p>
            <a:pPr>
              <a:defRPr/>
            </a:pPr>
            <a:fld id="{E68DBF44-BF2A-4FB8-84CA-50070D750AB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430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E780F7D-4D7D-4CCE-880E-4C29857C0FCE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FC61F-C5DB-1C95-C850-535225207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CD61B0F7-6D2E-D12C-B76C-0B20D81244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89C2CA59-08B3-2912-E19B-752F0D78D15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82703B65-F785-8657-9B92-13C4FC24E0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768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/>
          </a:p>
        </p:txBody>
      </p:sp>
      <p:sp>
        <p:nvSpPr>
          <p:cNvPr id="5632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47FA34-B8C4-4A87-AC2A-1449299BA6D9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F08C7-493A-69D2-41CC-40F10ABE7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>
            <a:extLst>
              <a:ext uri="{FF2B5EF4-FFF2-40B4-BE49-F238E27FC236}">
                <a16:creationId xmlns:a16="http://schemas.microsoft.com/office/drawing/2014/main" id="{EF21C3B1-A28C-93A7-DF36-F7B15ECA99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ce réservé des commentaires 2">
            <a:extLst>
              <a:ext uri="{FF2B5EF4-FFF2-40B4-BE49-F238E27FC236}">
                <a16:creationId xmlns:a16="http://schemas.microsoft.com/office/drawing/2014/main" id="{4A3D4977-BDA5-111D-5FBC-12CCE0D07A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/>
          </a:p>
        </p:txBody>
      </p:sp>
      <p:sp>
        <p:nvSpPr>
          <p:cNvPr id="52228" name="Espace réservé du numéro de diapositive 3">
            <a:extLst>
              <a:ext uri="{FF2B5EF4-FFF2-40B4-BE49-F238E27FC236}">
                <a16:creationId xmlns:a16="http://schemas.microsoft.com/office/drawing/2014/main" id="{8D737622-4B8E-F77B-A108-C260DBECD3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8CF18B-7F20-41DD-9479-2F1A33F83EEC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943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83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BDFFC5-B265-4056-988F-2C98D629F505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A274B6-53DE-123D-A315-F348BB6A8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ce réservé de l'image des diapositives 1">
            <a:extLst>
              <a:ext uri="{FF2B5EF4-FFF2-40B4-BE49-F238E27FC236}">
                <a16:creationId xmlns:a16="http://schemas.microsoft.com/office/drawing/2014/main" id="{72A619DC-2C87-4F36-C2DC-A7305BBB83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Espace réservé des commentaires 2">
            <a:extLst>
              <a:ext uri="{FF2B5EF4-FFF2-40B4-BE49-F238E27FC236}">
                <a16:creationId xmlns:a16="http://schemas.microsoft.com/office/drawing/2014/main" id="{522F48D7-8ABA-C8A6-A620-C00FF9CD1A3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8372" name="Espace réservé du numéro de diapositive 3">
            <a:extLst>
              <a:ext uri="{FF2B5EF4-FFF2-40B4-BE49-F238E27FC236}">
                <a16:creationId xmlns:a16="http://schemas.microsoft.com/office/drawing/2014/main" id="{C8E386EC-B916-BD6A-46D0-397701007C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BDFFC5-B265-4056-988F-2C98D629F505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246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645A4-802B-CE2D-6903-44FB32B48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4B316AB9-8660-2C60-9BD1-F1DA627D058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1DEABD5B-F77F-20D2-2ED3-621F703E65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0A2C306D-6F43-5C2C-6D45-2B78AE017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68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3B6EB-5B2A-DA8C-2315-9BC70F49A2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D42F52E9-3883-3520-7456-98279475B97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6BA304B5-8367-6223-6025-D5D859D151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DF89FE0A-A602-2821-EB31-2E6666C86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831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614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F3CAA8-3AAC-43FA-85FB-490468B4D5E2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450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81D18B-8F2E-4CC2-A9D2-661664D1F44D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A2054-D467-9266-37A0-43EC36548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5CCC6AFE-1D91-E544-3E50-BDA75AEA0D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B09263E6-1755-020A-B760-3B8C85010B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C3EA37A4-8214-2807-E7DE-9292C1E661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741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440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3AB1E2-C085-4FC6-8DEB-09A908532CF8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31D80-001D-4226-3057-B2E7C38EB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Espace réservé de l'image des diapositives 1">
            <a:extLst>
              <a:ext uri="{FF2B5EF4-FFF2-40B4-BE49-F238E27FC236}">
                <a16:creationId xmlns:a16="http://schemas.microsoft.com/office/drawing/2014/main" id="{04E750FB-1104-5EEC-C9C0-CBAFA18C5A5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Espace réservé des commentaires 2">
            <a:extLst>
              <a:ext uri="{FF2B5EF4-FFF2-40B4-BE49-F238E27FC236}">
                <a16:creationId xmlns:a16="http://schemas.microsoft.com/office/drawing/2014/main" id="{FB2EDD8E-ABE2-20E0-8818-8EFEDC1442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5300" name="Espace réservé du numéro de diapositive 3">
            <a:extLst>
              <a:ext uri="{FF2B5EF4-FFF2-40B4-BE49-F238E27FC236}">
                <a16:creationId xmlns:a16="http://schemas.microsoft.com/office/drawing/2014/main" id="{DC08D018-9931-82FB-CF70-AB77C3C18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A59E510-06CA-4769-A3DA-6CF7A3427DBF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399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/>
          </a:p>
        </p:txBody>
      </p:sp>
      <p:sp>
        <p:nvSpPr>
          <p:cNvPr id="522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8CF18B-7F20-41DD-9479-2F1A33F83EEC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AB62A-006A-5AD7-8E7A-2DE4A6738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ce réservé de l'image des diapositives 1">
            <a:extLst>
              <a:ext uri="{FF2B5EF4-FFF2-40B4-BE49-F238E27FC236}">
                <a16:creationId xmlns:a16="http://schemas.microsoft.com/office/drawing/2014/main" id="{13BF58E0-33E0-AF0B-C60B-CDB2A7C7635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Espace réservé des commentaires 2">
            <a:extLst>
              <a:ext uri="{FF2B5EF4-FFF2-40B4-BE49-F238E27FC236}">
                <a16:creationId xmlns:a16="http://schemas.microsoft.com/office/drawing/2014/main" id="{A2C2AB7B-1024-9598-5EE4-28F47423FB1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/>
          </a:p>
        </p:txBody>
      </p:sp>
      <p:sp>
        <p:nvSpPr>
          <p:cNvPr id="52228" name="Espace réservé du numéro de diapositive 3">
            <a:extLst>
              <a:ext uri="{FF2B5EF4-FFF2-40B4-BE49-F238E27FC236}">
                <a16:creationId xmlns:a16="http://schemas.microsoft.com/office/drawing/2014/main" id="{D0B1A5B3-1118-3BF5-D467-FF6D85F530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8CF18B-7F20-41DD-9479-2F1A33F83EEC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702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/>
          </a:p>
        </p:txBody>
      </p:sp>
      <p:sp>
        <p:nvSpPr>
          <p:cNvPr id="5427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CEB614-74EE-4A83-814B-B17236D6777C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>
              <a:cs typeface="DejaVu Sans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4B310-4178-485B-744F-74023D5A3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Espace réservé de l'image des diapositives 1">
            <a:extLst>
              <a:ext uri="{FF2B5EF4-FFF2-40B4-BE49-F238E27FC236}">
                <a16:creationId xmlns:a16="http://schemas.microsoft.com/office/drawing/2014/main" id="{0CA1A27D-47ED-B82A-12A0-3F8C901A00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Espace réservé des commentaires 2">
            <a:extLst>
              <a:ext uri="{FF2B5EF4-FFF2-40B4-BE49-F238E27FC236}">
                <a16:creationId xmlns:a16="http://schemas.microsoft.com/office/drawing/2014/main" id="{B098C57E-FF74-FC8F-22E5-893C415DD3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dirty="0"/>
          </a:p>
        </p:txBody>
      </p:sp>
      <p:sp>
        <p:nvSpPr>
          <p:cNvPr id="54276" name="Espace réservé du numéro de diapositive 3">
            <a:extLst>
              <a:ext uri="{FF2B5EF4-FFF2-40B4-BE49-F238E27FC236}">
                <a16:creationId xmlns:a16="http://schemas.microsoft.com/office/drawing/2014/main" id="{4ADC00A5-BAD7-0AEC-B705-4A161894AF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0CEB614-74EE-4A83-814B-B17236D6777C}" type="slidenum">
              <a:rPr lang="fr-FR" smtClean="0">
                <a:cs typeface="DejaVu Sans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>
              <a:cs typeface="DejaVu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195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3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954A9-5605-4413-8625-2F8CDBE565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1170360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50160" y="5236560"/>
            <a:ext cx="1170360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50160" y="523656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647040" y="523656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07280" y="228204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564760" y="228204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50160" y="523656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607280" y="523656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564760" y="5236560"/>
            <a:ext cx="376848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53149-D44C-4D55-BCF1-1599206130C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E7D9E-DDF9-4034-9513-EF711B1AE6A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60F4D-E06D-46F6-8AA1-D3B108CB7CC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50875" y="2276475"/>
            <a:ext cx="5775325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78600" y="2276475"/>
            <a:ext cx="5775325" cy="6435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961F6-3006-4F8B-A513-5C3A9511B11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EA51E-4B1D-4C11-A31A-01BD827612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721B6-5542-4C66-B556-6965D9D4EE8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DEE43-BCF2-4950-8131-A26F3CACF75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50160" y="2282040"/>
            <a:ext cx="11703600" cy="5656320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AAD7BD-D611-4384-9B62-091F7F712FE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ABE5FC-F0C7-446B-A6AC-8BC67CFE052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56373-255D-435C-916C-ECC843F2D6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832167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83216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BC119C-CAE7-4A1A-A5D1-F19942659E2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1170360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12F5-025C-47F6-805D-08D080ABEF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50160" y="389160"/>
            <a:ext cx="11703600" cy="7549200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endParaRPr lang="fr-FR"/>
          </a:p>
        </p:txBody>
      </p:sp>
      <p:sp>
        <p:nvSpPr>
          <p:cNvPr id="3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4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86EC4-DADE-42C0-ADEC-AE65F26E3FF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50160" y="523656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565632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647040" y="523656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DF2894-8D68-4BA5-9291-3C0649F83C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50160" y="389160"/>
            <a:ext cx="11703600" cy="162828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5016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647040" y="2282040"/>
            <a:ext cx="571104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50160" y="5236560"/>
            <a:ext cx="11703600" cy="26978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7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2632C-2C7E-4235-9B8E-31657F12A70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ceHolder 1"/>
          <p:cNvSpPr>
            <a:spLocks noGrp="1"/>
          </p:cNvSpPr>
          <p:nvPr>
            <p:ph type="title"/>
          </p:nvPr>
        </p:nvSpPr>
        <p:spPr bwMode="auto">
          <a:xfrm>
            <a:off x="650875" y="388938"/>
            <a:ext cx="1170305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éditer le format du texte-titre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50875" y="2282825"/>
            <a:ext cx="11703050" cy="5656263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fr-FR"/>
              <a:t>Cliquez pour éditer le format du plan de texte</a:t>
            </a:r>
          </a:p>
          <a:p>
            <a:pPr lvl="1"/>
            <a:r>
              <a:rPr lang="fr-FR"/>
              <a:t>Second niveau de plan</a:t>
            </a:r>
          </a:p>
          <a:p>
            <a:pPr lvl="2"/>
            <a:r>
              <a:rPr lang="fr-FR"/>
              <a:t>Troisième niveau de plan</a:t>
            </a:r>
          </a:p>
          <a:p>
            <a:pPr lvl="3"/>
            <a:r>
              <a:rPr lang="fr-FR"/>
              <a:t>Quatrième niveau de plan</a:t>
            </a:r>
          </a:p>
          <a:p>
            <a:pPr lvl="4"/>
            <a:r>
              <a:rPr lang="fr-FR"/>
              <a:t>Cinquième niveau de plan</a:t>
            </a:r>
          </a:p>
          <a:p>
            <a:pPr lvl="5"/>
            <a:r>
              <a:rPr lang="fr-FR"/>
              <a:t>Sixième niveau de plan</a:t>
            </a:r>
          </a:p>
          <a:p>
            <a:pPr lvl="6"/>
            <a:r>
              <a:rPr lang="fr-FR"/>
              <a:t>Septième niveau de plan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3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1FC3F2-0FD6-4622-AC2D-A19F8AD0C2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650875" y="390525"/>
            <a:ext cx="11703050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2051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50875" y="2276475"/>
            <a:ext cx="11703050" cy="643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0875" y="9040813"/>
            <a:ext cx="303371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443413" y="9040813"/>
            <a:ext cx="4117975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Budget primitif 2022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F9B7F3A-EC90-4C69-ABD4-65D8E50B7A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3122" y="760412"/>
            <a:ext cx="13001626" cy="8232775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78" name="CustomShape 2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79" name="CustomShape 3"/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81" name="CustomShape 4"/>
          <p:cNvSpPr/>
          <p:nvPr/>
        </p:nvSpPr>
        <p:spPr>
          <a:xfrm>
            <a:off x="1101800" y="3730709"/>
            <a:ext cx="7200800" cy="1619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spc="-1" dirty="0">
                <a:solidFill>
                  <a:srgbClr val="2F347D"/>
                </a:solidFill>
                <a:latin typeface="+mj-lt"/>
                <a:ea typeface="Gill Sans SemiBold"/>
              </a:rPr>
              <a:t>Conseil Municipal</a:t>
            </a:r>
            <a:endParaRPr lang="fr-FR" sz="4000" spc="-1" dirty="0">
              <a:solidFill>
                <a:srgbClr val="2F347D"/>
              </a:solidFill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4000" spc="-1" dirty="0">
                <a:solidFill>
                  <a:srgbClr val="2F347D"/>
                </a:solidFill>
                <a:latin typeface="+mj-lt"/>
                <a:ea typeface="Gill Sans SemiBold"/>
              </a:rPr>
              <a:t>Compte administratif 2025</a:t>
            </a:r>
            <a:endParaRPr lang="fr-FR" sz="4000" spc="-1" dirty="0">
              <a:solidFill>
                <a:srgbClr val="2F347D"/>
              </a:solidFill>
              <a:latin typeface="+mj-lt"/>
            </a:endParaRPr>
          </a:p>
        </p:txBody>
      </p:sp>
      <p:sp>
        <p:nvSpPr>
          <p:cNvPr id="82" name="CustomShape 5"/>
          <p:cNvSpPr/>
          <p:nvPr/>
        </p:nvSpPr>
        <p:spPr>
          <a:xfrm>
            <a:off x="6545150" y="5487278"/>
            <a:ext cx="2232248" cy="476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spc="-1">
                <a:solidFill>
                  <a:srgbClr val="2F347D"/>
                </a:solidFill>
                <a:latin typeface="+mj-lt"/>
                <a:ea typeface="Gill Sans SemiBold"/>
              </a:rPr>
              <a:t>25 </a:t>
            </a:r>
            <a:r>
              <a:rPr lang="fr-FR" sz="2800" spc="-1" dirty="0">
                <a:solidFill>
                  <a:srgbClr val="2F347D"/>
                </a:solidFill>
                <a:latin typeface="+mj-lt"/>
                <a:ea typeface="Gill Sans SemiBold"/>
              </a:rPr>
              <a:t>juin 2026</a:t>
            </a:r>
            <a:endParaRPr lang="fr-FR" sz="2800" spc="-1" dirty="0">
              <a:solidFill>
                <a:srgbClr val="2F347D"/>
              </a:solidFill>
              <a:latin typeface="+mj-lt"/>
            </a:endParaRPr>
          </a:p>
        </p:txBody>
      </p:sp>
      <p:pic>
        <p:nvPicPr>
          <p:cNvPr id="27651" name="Lys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2640" y="3175"/>
            <a:ext cx="4342160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50FFA1D-6C0C-FEFB-6B12-9AA42A000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71050" y="8333184"/>
            <a:ext cx="1343224" cy="1410891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D2CCB-5369-506C-1064-1FDACF595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8B8D9B6D-7741-5704-BEAB-8063C63AF5CB}"/>
              </a:ext>
            </a:extLst>
          </p:cNvPr>
          <p:cNvSpPr/>
          <p:nvPr/>
        </p:nvSpPr>
        <p:spPr>
          <a:xfrm>
            <a:off x="28574" y="757237"/>
            <a:ext cx="13001626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3CBA4C02-AAC3-7E64-06FB-98B7C8F62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798E3EC7-1F52-9D46-1303-93998807500D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EFD773AA-B0D1-F5A0-6EA3-79A3E6EF8C19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8" name="CustomShape 4">
            <a:extLst>
              <a:ext uri="{FF2B5EF4-FFF2-40B4-BE49-F238E27FC236}">
                <a16:creationId xmlns:a16="http://schemas.microsoft.com/office/drawing/2014/main" id="{6DF5CD43-79FE-6BE9-C227-0A051D6F5E84}"/>
              </a:ext>
            </a:extLst>
          </p:cNvPr>
          <p:cNvSpPr/>
          <p:nvPr/>
        </p:nvSpPr>
        <p:spPr>
          <a:xfrm>
            <a:off x="597744" y="4148184"/>
            <a:ext cx="8851900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000" spc="-1" dirty="0">
                <a:solidFill>
                  <a:srgbClr val="2F347D"/>
                </a:solidFill>
                <a:latin typeface="+mj-lt"/>
              </a:rPr>
              <a:t>Section d’investissement</a:t>
            </a:r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78F0143E-5C8A-8835-CE46-F61FA3897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CE89696B-ACD2-4206-9294-D90136B3794C}" type="slidenum">
              <a:rPr lang="fr-FR">
                <a:solidFill>
                  <a:schemeClr val="bg1"/>
                </a:solidFill>
              </a:rPr>
              <a:pPr/>
              <a:t>10</a:t>
            </a:fld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0391F74-D344-ED74-FD10-DA6763EF7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5400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Ly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64078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60" name="CustomShape 1"/>
          <p:cNvSpPr/>
          <p:nvPr/>
        </p:nvSpPr>
        <p:spPr>
          <a:xfrm>
            <a:off x="-1588" y="158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>
              <a:solidFill>
                <a:srgbClr val="3C7CB0"/>
              </a:solidFill>
            </a:endParaRPr>
          </a:p>
        </p:txBody>
      </p:sp>
      <p:sp>
        <p:nvSpPr>
          <p:cNvPr id="163" name="CustomShape 3"/>
          <p:cNvSpPr/>
          <p:nvPr/>
        </p:nvSpPr>
        <p:spPr>
          <a:xfrm>
            <a:off x="350838" y="65088"/>
            <a:ext cx="3609975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spc="-1" dirty="0">
                <a:solidFill>
                  <a:srgbClr val="FFFFFF"/>
                </a:solidFill>
                <a:latin typeface="+mj-lt"/>
                <a:ea typeface="Gill Sans SemiBold"/>
              </a:rPr>
              <a:t>Les dépenses d’équipement</a:t>
            </a:r>
            <a:endParaRPr lang="fr-FR" sz="3000" b="1" spc="-1" dirty="0">
              <a:latin typeface="+mj-lt"/>
            </a:endParaRPr>
          </a:p>
        </p:txBody>
      </p:sp>
      <p:sp>
        <p:nvSpPr>
          <p:cNvPr id="164" name="CustomShape 4"/>
          <p:cNvSpPr/>
          <p:nvPr/>
        </p:nvSpPr>
        <p:spPr>
          <a:xfrm>
            <a:off x="6902450" y="895350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600" spc="-1" dirty="0">
                <a:solidFill>
                  <a:srgbClr val="FFFFFF"/>
                </a:solidFill>
                <a:latin typeface="Gill Sans SemiBold"/>
                <a:ea typeface="Gill Sans SemiBold"/>
              </a:rPr>
              <a:t>17,6 M€</a:t>
            </a:r>
            <a:endParaRPr lang="fr-FR" sz="2600" spc="-1" dirty="0"/>
          </a:p>
        </p:txBody>
      </p:sp>
      <p:sp>
        <p:nvSpPr>
          <p:cNvPr id="165" name="CustomShape 5"/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7898" name="ZoneTexte 9"/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AF91AFB5-A363-4EF4-88FD-2CFC08154590}" type="slidenum">
              <a:rPr lang="fr-FR"/>
              <a:pPr/>
              <a:t>11</a:t>
            </a:fld>
            <a:endParaRPr lang="fr-FR"/>
          </a:p>
        </p:txBody>
      </p:sp>
      <p:graphicFrame>
        <p:nvGraphicFramePr>
          <p:cNvPr id="12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8514452"/>
              </p:ext>
            </p:extLst>
          </p:nvPr>
        </p:nvGraphicFramePr>
        <p:xfrm>
          <a:off x="529208" y="1619597"/>
          <a:ext cx="12165880" cy="7505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300F3DC-157A-9876-22A2-140C884C552F}"/>
              </a:ext>
            </a:extLst>
          </p:cNvPr>
          <p:cNvSpPr txBox="1"/>
          <p:nvPr/>
        </p:nvSpPr>
        <p:spPr>
          <a:xfrm>
            <a:off x="8415067" y="4559832"/>
            <a:ext cx="2237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Diverses études</a:t>
            </a:r>
          </a:p>
          <a:p>
            <a:pPr algn="ctr"/>
            <a:r>
              <a:rPr lang="fr-FR" sz="1600" dirty="0"/>
              <a:t>0,277 M€</a:t>
            </a:r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33D01C4D-F1AB-38B2-F22E-2AF05B075A3A}"/>
              </a:ext>
            </a:extLst>
          </p:cNvPr>
          <p:cNvSpPr/>
          <p:nvPr/>
        </p:nvSpPr>
        <p:spPr>
          <a:xfrm>
            <a:off x="-1588" y="8994775"/>
            <a:ext cx="13043114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10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05A31C2-3D16-27EA-A512-1B35EA57840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22193CD-B64E-E8AE-559F-49ECA34045B1}"/>
              </a:ext>
            </a:extLst>
          </p:cNvPr>
          <p:cNvSpPr txBox="1"/>
          <p:nvPr/>
        </p:nvSpPr>
        <p:spPr>
          <a:xfrm>
            <a:off x="4558184" y="2377208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Finalisation de la construction de la salle d’armes</a:t>
            </a:r>
          </a:p>
          <a:p>
            <a:pPr algn="ctr"/>
            <a:r>
              <a:rPr lang="fr-FR" sz="1600" dirty="0"/>
              <a:t>0,596 M€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9C422B-7A11-39A3-4984-F6C03AFBD00E}"/>
              </a:ext>
            </a:extLst>
          </p:cNvPr>
          <p:cNvSpPr txBox="1"/>
          <p:nvPr/>
        </p:nvSpPr>
        <p:spPr>
          <a:xfrm>
            <a:off x="8590631" y="6614929"/>
            <a:ext cx="1798189" cy="89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</a:pPr>
            <a:r>
              <a:rPr lang="fr-FR" sz="16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/>
                <a:ea typeface="DejaVu Sans"/>
                <a:cs typeface="DejaVu Sans"/>
              </a:rPr>
              <a:t>Dépenses récurrentes</a:t>
            </a:r>
          </a:p>
          <a:p>
            <a:pPr algn="ctr"/>
            <a:r>
              <a:rPr lang="fr-FR" sz="1600" dirty="0"/>
              <a:t>2,5M€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0022EC7-D7EF-CCBA-5631-EA9A5ABDCF6D}"/>
              </a:ext>
            </a:extLst>
          </p:cNvPr>
          <p:cNvSpPr txBox="1"/>
          <p:nvPr/>
        </p:nvSpPr>
        <p:spPr>
          <a:xfrm>
            <a:off x="6736556" y="3470394"/>
            <a:ext cx="20162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Créances sur COGEDIM</a:t>
            </a:r>
          </a:p>
          <a:p>
            <a:pPr algn="ctr"/>
            <a:r>
              <a:rPr lang="fr-FR" sz="1600" dirty="0"/>
              <a:t>4,7M€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097B68-0F22-EFB5-7827-56E35F5D7F8B}"/>
              </a:ext>
            </a:extLst>
          </p:cNvPr>
          <p:cNvSpPr txBox="1"/>
          <p:nvPr/>
        </p:nvSpPr>
        <p:spPr>
          <a:xfrm>
            <a:off x="2613968" y="5708650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Budget participatif 0,15M€</a:t>
            </a:r>
          </a:p>
        </p:txBody>
      </p:sp>
      <p:sp>
        <p:nvSpPr>
          <p:cNvPr id="9" name="CustomShape 1">
            <a:extLst>
              <a:ext uri="{FF2B5EF4-FFF2-40B4-BE49-F238E27FC236}">
                <a16:creationId xmlns:a16="http://schemas.microsoft.com/office/drawing/2014/main" id="{DA08BB82-5360-F104-3125-87E82ACB616F}"/>
              </a:ext>
            </a:extLst>
          </p:cNvPr>
          <p:cNvSpPr/>
          <p:nvPr/>
        </p:nvSpPr>
        <p:spPr>
          <a:xfrm>
            <a:off x="6902450" y="767489"/>
            <a:ext cx="6097588" cy="59366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r>
              <a:rPr lang="fr-FR" sz="3000" b="1" dirty="0">
                <a:solidFill>
                  <a:schemeClr val="bg1"/>
                </a:solidFill>
              </a:rPr>
              <a:t>26,5 M€</a:t>
            </a:r>
          </a:p>
        </p:txBody>
      </p:sp>
      <p:sp>
        <p:nvSpPr>
          <p:cNvPr id="10" name="Hexagone 9">
            <a:extLst>
              <a:ext uri="{FF2B5EF4-FFF2-40B4-BE49-F238E27FC236}">
                <a16:creationId xmlns:a16="http://schemas.microsoft.com/office/drawing/2014/main" id="{6E5AEBD3-CC1E-63E1-1E7A-1962FCD2756A}"/>
              </a:ext>
            </a:extLst>
          </p:cNvPr>
          <p:cNvSpPr/>
          <p:nvPr/>
        </p:nvSpPr>
        <p:spPr>
          <a:xfrm>
            <a:off x="5003334" y="6122891"/>
            <a:ext cx="299580" cy="275694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4B8E950-B706-4D35-6A2B-83E828A1971E}"/>
              </a:ext>
            </a:extLst>
          </p:cNvPr>
          <p:cNvSpPr txBox="1"/>
          <p:nvPr/>
        </p:nvSpPr>
        <p:spPr>
          <a:xfrm>
            <a:off x="4538710" y="6760522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Création de l’îlot des Rosiers</a:t>
            </a:r>
          </a:p>
          <a:p>
            <a:pPr algn="ctr"/>
            <a:r>
              <a:rPr lang="fr-FR" sz="1600" dirty="0"/>
              <a:t>0,450 M€ 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4B10A-1811-DFA8-E719-8DA041F98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>
            <a:extLst>
              <a:ext uri="{FF2B5EF4-FFF2-40B4-BE49-F238E27FC236}">
                <a16:creationId xmlns:a16="http://schemas.microsoft.com/office/drawing/2014/main" id="{2747094F-0B76-5E38-CC16-0CB0FC9E7DC3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4" name="CustomShape 3">
            <a:extLst>
              <a:ext uri="{FF2B5EF4-FFF2-40B4-BE49-F238E27FC236}">
                <a16:creationId xmlns:a16="http://schemas.microsoft.com/office/drawing/2014/main" id="{5E421F8A-DC8F-38CE-E4E0-47DCC54671C1}"/>
              </a:ext>
            </a:extLst>
          </p:cNvPr>
          <p:cNvSpPr/>
          <p:nvPr/>
        </p:nvSpPr>
        <p:spPr>
          <a:xfrm>
            <a:off x="350838" y="65088"/>
            <a:ext cx="7735738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spc="-1" dirty="0">
                <a:solidFill>
                  <a:srgbClr val="FFFFFF"/>
                </a:solidFill>
                <a:latin typeface="+mj-lt"/>
                <a:ea typeface="Gill Sans SemiBold"/>
              </a:rPr>
              <a:t>Le financement de la section d’investissement</a:t>
            </a:r>
            <a:endParaRPr lang="fr-FR" sz="3000" b="1" spc="-1" dirty="0">
              <a:latin typeface="+mj-lt"/>
            </a:endParaRPr>
          </a:p>
        </p:txBody>
      </p:sp>
      <p:sp>
        <p:nvSpPr>
          <p:cNvPr id="135" name="CustomShape 4">
            <a:extLst>
              <a:ext uri="{FF2B5EF4-FFF2-40B4-BE49-F238E27FC236}">
                <a16:creationId xmlns:a16="http://schemas.microsoft.com/office/drawing/2014/main" id="{256B5982-C2DE-F58E-3842-72A977F3131C}"/>
              </a:ext>
            </a:extLst>
          </p:cNvPr>
          <p:cNvSpPr/>
          <p:nvPr/>
        </p:nvSpPr>
        <p:spPr>
          <a:xfrm>
            <a:off x="6902450" y="895350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600" spc="-1" dirty="0">
                <a:solidFill>
                  <a:srgbClr val="FFFFFF"/>
                </a:solidFill>
                <a:latin typeface="Gill Sans SemiBold"/>
                <a:ea typeface="Gill Sans SemiBold"/>
              </a:rPr>
              <a:t>37,2 M€ de dépenses réelles</a:t>
            </a:r>
            <a:endParaRPr lang="fr-FR" sz="2600" spc="-1" dirty="0"/>
          </a:p>
        </p:txBody>
      </p:sp>
      <p:sp>
        <p:nvSpPr>
          <p:cNvPr id="136" name="CustomShape 5">
            <a:extLst>
              <a:ext uri="{FF2B5EF4-FFF2-40B4-BE49-F238E27FC236}">
                <a16:creationId xmlns:a16="http://schemas.microsoft.com/office/drawing/2014/main" id="{D4141358-9C28-EBF1-05FE-62FC9E1A3F69}"/>
              </a:ext>
            </a:extLst>
          </p:cNvPr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aphicFrame>
        <p:nvGraphicFramePr>
          <p:cNvPr id="25" name="Diagramme 24">
            <a:extLst>
              <a:ext uri="{FF2B5EF4-FFF2-40B4-BE49-F238E27FC236}">
                <a16:creationId xmlns:a16="http://schemas.microsoft.com/office/drawing/2014/main" id="{8C26F30D-7BAD-14F9-4DDD-31027AA425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0531124"/>
              </p:ext>
            </p:extLst>
          </p:nvPr>
        </p:nvGraphicFramePr>
        <p:xfrm>
          <a:off x="614301" y="693738"/>
          <a:ext cx="11744287" cy="8164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4826" name="ZoneTexte 9">
            <a:extLst>
              <a:ext uri="{FF2B5EF4-FFF2-40B4-BE49-F238E27FC236}">
                <a16:creationId xmlns:a16="http://schemas.microsoft.com/office/drawing/2014/main" id="{FA585CB0-3EF5-ED73-3A75-443EE5673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AE8A4F1E-5A03-41EA-AE35-01C87C4E1F91}" type="slidenum">
              <a:rPr lang="fr-FR"/>
              <a:pPr/>
              <a:t>12</a:t>
            </a:fld>
            <a:endParaRPr lang="fr-FR"/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0E78F527-2C20-38DC-1CF8-B7545B3F2996}"/>
              </a:ext>
            </a:extLst>
          </p:cNvPr>
          <p:cNvSpPr/>
          <p:nvPr/>
        </p:nvSpPr>
        <p:spPr>
          <a:xfrm>
            <a:off x="-9216" y="8994775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11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86972BD-B9E7-D420-7EE0-B20DE8514D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pic>
        <p:nvPicPr>
          <p:cNvPr id="34818" name="Lys.png">
            <a:extLst>
              <a:ext uri="{FF2B5EF4-FFF2-40B4-BE49-F238E27FC236}">
                <a16:creationId xmlns:a16="http://schemas.microsoft.com/office/drawing/2014/main" id="{5B4136E7-7A11-579D-34BC-3BFD8FEB44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441440" y="35137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7351241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Ly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76" name="CustomShape 1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79" name="CustomShape 3"/>
          <p:cNvSpPr/>
          <p:nvPr/>
        </p:nvSpPr>
        <p:spPr>
          <a:xfrm>
            <a:off x="416962" y="33416"/>
            <a:ext cx="3609975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spc="-1" dirty="0">
                <a:solidFill>
                  <a:srgbClr val="FFFFFF"/>
                </a:solidFill>
                <a:latin typeface="+mj-lt"/>
                <a:ea typeface="Gill Sans SemiBold"/>
              </a:rPr>
              <a:t>La gestion de la dette</a:t>
            </a:r>
            <a:endParaRPr lang="fr-FR" sz="3000" b="1" spc="-1" dirty="0">
              <a:latin typeface="+mj-lt"/>
            </a:endParaRPr>
          </a:p>
        </p:txBody>
      </p:sp>
      <p:sp>
        <p:nvSpPr>
          <p:cNvPr id="180" name="CustomShape 4"/>
          <p:cNvSpPr/>
          <p:nvPr/>
        </p:nvSpPr>
        <p:spPr>
          <a:xfrm>
            <a:off x="6902450" y="895350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600" spc="-1" dirty="0"/>
          </a:p>
        </p:txBody>
      </p:sp>
      <p:sp>
        <p:nvSpPr>
          <p:cNvPr id="181" name="CustomShape 5"/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9946" name="ZoneTexte 9"/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16</a:t>
            </a:r>
          </a:p>
        </p:txBody>
      </p:sp>
      <p:sp>
        <p:nvSpPr>
          <p:cNvPr id="2" name="CustomShape 3">
            <a:extLst>
              <a:ext uri="{FF2B5EF4-FFF2-40B4-BE49-F238E27FC236}">
                <a16:creationId xmlns:a16="http://schemas.microsoft.com/office/drawing/2014/main" id="{09843730-3FEC-A4F8-8203-6B12CBD54FF5}"/>
              </a:ext>
            </a:extLst>
          </p:cNvPr>
          <p:cNvSpPr/>
          <p:nvPr/>
        </p:nvSpPr>
        <p:spPr>
          <a:xfrm>
            <a:off x="-1588" y="8994775"/>
            <a:ext cx="13043114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12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E2C9DA-C6BA-CAC5-29C0-0C1BD8E48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289" y="8342709"/>
            <a:ext cx="1343224" cy="1410891"/>
          </a:xfrm>
          <a:prstGeom prst="rect">
            <a:avLst/>
          </a:prstGeom>
        </p:spPr>
      </p:pic>
      <p:sp>
        <p:nvSpPr>
          <p:cNvPr id="5" name="CustomShape 1">
            <a:extLst>
              <a:ext uri="{FF2B5EF4-FFF2-40B4-BE49-F238E27FC236}">
                <a16:creationId xmlns:a16="http://schemas.microsoft.com/office/drawing/2014/main" id="{79E07E35-422D-9D39-A3B2-750C5166F720}"/>
              </a:ext>
            </a:extLst>
          </p:cNvPr>
          <p:cNvSpPr/>
          <p:nvPr/>
        </p:nvSpPr>
        <p:spPr>
          <a:xfrm>
            <a:off x="417513" y="1624322"/>
            <a:ext cx="6190253" cy="493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r>
              <a:rPr lang="fr-FR" sz="2000" b="1" dirty="0">
                <a:solidFill>
                  <a:schemeClr val="bg1"/>
                </a:solidFill>
              </a:rPr>
              <a:t>Le remboursement du capital de la dette = 4,3 M€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822818-216A-E270-2653-8B54AFAA7CBD}"/>
              </a:ext>
            </a:extLst>
          </p:cNvPr>
          <p:cNvSpPr txBox="1"/>
          <p:nvPr/>
        </p:nvSpPr>
        <p:spPr>
          <a:xfrm>
            <a:off x="337224" y="2333864"/>
            <a:ext cx="12140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Ce montant comprend l’amortissement du capital de la dette, qui s’élève à 4 331 k€ (2 331 k€ au titre du remboursement annuel du capital des emprunts et 2 000 k€ de remboursement d’un emprunt in fine contracté en septembre 2023) et le remboursement d’un prêt à taux 0 de la Caisse d’Allocations Familiales pour 24 k€. </a:t>
            </a:r>
          </a:p>
        </p:txBody>
      </p:sp>
      <p:sp>
        <p:nvSpPr>
          <p:cNvPr id="11" name="CustomShape 1">
            <a:extLst>
              <a:ext uri="{FF2B5EF4-FFF2-40B4-BE49-F238E27FC236}">
                <a16:creationId xmlns:a16="http://schemas.microsoft.com/office/drawing/2014/main" id="{7BAF6162-2DB5-6D2B-BBF9-163F489A04FB}"/>
              </a:ext>
            </a:extLst>
          </p:cNvPr>
          <p:cNvSpPr/>
          <p:nvPr/>
        </p:nvSpPr>
        <p:spPr>
          <a:xfrm>
            <a:off x="455613" y="3952903"/>
            <a:ext cx="5435484" cy="493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r>
              <a:rPr lang="fr-FR" sz="2000" b="1" dirty="0">
                <a:solidFill>
                  <a:schemeClr val="bg1"/>
                </a:solidFill>
              </a:rPr>
              <a:t>L’encours de la dette au 31/12/2025 (en M€)</a:t>
            </a:r>
          </a:p>
        </p:txBody>
      </p:sp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E01F586B-BC04-CA9C-45AA-4BC4EED9E4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0988385"/>
              </p:ext>
            </p:extLst>
          </p:nvPr>
        </p:nvGraphicFramePr>
        <p:xfrm>
          <a:off x="455613" y="4568544"/>
          <a:ext cx="10498137" cy="3116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DDDE7F-9EE3-97A1-4204-A6013F4600D0}"/>
              </a:ext>
            </a:extLst>
          </p:cNvPr>
          <p:cNvSpPr txBox="1"/>
          <p:nvPr/>
        </p:nvSpPr>
        <p:spPr>
          <a:xfrm>
            <a:off x="476564" y="7577320"/>
            <a:ext cx="10991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Souscription de deux emprunts de 3M€ suite au recours portant sur l’avenant à la cession des terrains Faïencerie à COGEDIM. Sans ce recours, l’encours de la dette serait de 33,5M€.</a:t>
            </a: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2807B-00F4-10D1-8D84-1B5FAD77D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Lys.png">
            <a:extLst>
              <a:ext uri="{FF2B5EF4-FFF2-40B4-BE49-F238E27FC236}">
                <a16:creationId xmlns:a16="http://schemas.microsoft.com/office/drawing/2014/main" id="{EEE5BA69-E3CE-DDAE-4867-C33EE6C66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76" name="CustomShape 1">
            <a:extLst>
              <a:ext uri="{FF2B5EF4-FFF2-40B4-BE49-F238E27FC236}">
                <a16:creationId xmlns:a16="http://schemas.microsoft.com/office/drawing/2014/main" id="{BA4711EE-BB61-7D28-1275-FBFE4A8C42D7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79" name="CustomShape 3">
            <a:extLst>
              <a:ext uri="{FF2B5EF4-FFF2-40B4-BE49-F238E27FC236}">
                <a16:creationId xmlns:a16="http://schemas.microsoft.com/office/drawing/2014/main" id="{424C7FF4-A68B-EED0-02CE-042CA3D542D6}"/>
              </a:ext>
            </a:extLst>
          </p:cNvPr>
          <p:cNvSpPr/>
          <p:nvPr/>
        </p:nvSpPr>
        <p:spPr>
          <a:xfrm>
            <a:off x="350838" y="65088"/>
            <a:ext cx="3609975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spc="-1" dirty="0">
                <a:solidFill>
                  <a:srgbClr val="FFFFFF"/>
                </a:solidFill>
                <a:latin typeface="+mj-lt"/>
                <a:ea typeface="Gill Sans SemiBold"/>
              </a:rPr>
              <a:t>La gestion de la dette</a:t>
            </a:r>
            <a:endParaRPr lang="fr-FR" sz="3000" b="1" spc="-1" dirty="0">
              <a:latin typeface="+mj-lt"/>
            </a:endParaRPr>
          </a:p>
        </p:txBody>
      </p:sp>
      <p:sp>
        <p:nvSpPr>
          <p:cNvPr id="180" name="CustomShape 4">
            <a:extLst>
              <a:ext uri="{FF2B5EF4-FFF2-40B4-BE49-F238E27FC236}">
                <a16:creationId xmlns:a16="http://schemas.microsoft.com/office/drawing/2014/main" id="{8A847B21-CA61-1BC6-767D-AD090BE5981E}"/>
              </a:ext>
            </a:extLst>
          </p:cNvPr>
          <p:cNvSpPr/>
          <p:nvPr/>
        </p:nvSpPr>
        <p:spPr>
          <a:xfrm>
            <a:off x="6902450" y="895350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2600" spc="-1" dirty="0"/>
          </a:p>
        </p:txBody>
      </p:sp>
      <p:sp>
        <p:nvSpPr>
          <p:cNvPr id="181" name="CustomShape 5">
            <a:extLst>
              <a:ext uri="{FF2B5EF4-FFF2-40B4-BE49-F238E27FC236}">
                <a16:creationId xmlns:a16="http://schemas.microsoft.com/office/drawing/2014/main" id="{FA6F6AA2-282F-50A9-63E3-CE3B7E9C4CF5}"/>
              </a:ext>
            </a:extLst>
          </p:cNvPr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9946" name="ZoneTexte 9">
            <a:extLst>
              <a:ext uri="{FF2B5EF4-FFF2-40B4-BE49-F238E27FC236}">
                <a16:creationId xmlns:a16="http://schemas.microsoft.com/office/drawing/2014/main" id="{322BCBE6-6DAB-F2CD-2BE8-6424F58A5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/>
              <a:t>16</a:t>
            </a:r>
          </a:p>
        </p:txBody>
      </p:sp>
      <p:sp>
        <p:nvSpPr>
          <p:cNvPr id="2" name="CustomShape 3">
            <a:extLst>
              <a:ext uri="{FF2B5EF4-FFF2-40B4-BE49-F238E27FC236}">
                <a16:creationId xmlns:a16="http://schemas.microsoft.com/office/drawing/2014/main" id="{CED2E563-9FC5-C15A-784F-D3DCF5699D8F}"/>
              </a:ext>
            </a:extLst>
          </p:cNvPr>
          <p:cNvSpPr/>
          <p:nvPr/>
        </p:nvSpPr>
        <p:spPr>
          <a:xfrm>
            <a:off x="-1588" y="8994775"/>
            <a:ext cx="13043114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13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36BF67-525C-163A-1FDB-34346AE66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289" y="8342709"/>
            <a:ext cx="1343224" cy="1410891"/>
          </a:xfrm>
          <a:prstGeom prst="rect">
            <a:avLst/>
          </a:prstGeom>
        </p:spPr>
      </p:pic>
      <p:sp>
        <p:nvSpPr>
          <p:cNvPr id="12" name="CustomShape 1">
            <a:extLst>
              <a:ext uri="{FF2B5EF4-FFF2-40B4-BE49-F238E27FC236}">
                <a16:creationId xmlns:a16="http://schemas.microsoft.com/office/drawing/2014/main" id="{433F2A94-F523-CD70-E9EC-740CE8E1E8AE}"/>
              </a:ext>
            </a:extLst>
          </p:cNvPr>
          <p:cNvSpPr/>
          <p:nvPr/>
        </p:nvSpPr>
        <p:spPr>
          <a:xfrm>
            <a:off x="417513" y="993592"/>
            <a:ext cx="4422975" cy="493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r>
              <a:rPr lang="fr-FR" sz="2000" b="1" dirty="0">
                <a:solidFill>
                  <a:srgbClr val="FFFFFF"/>
                </a:solidFill>
              </a:rPr>
              <a:t>La capacité de désendettement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5B7AE96-3B40-4496-D101-8E7C5508EECB}"/>
              </a:ext>
            </a:extLst>
          </p:cNvPr>
          <p:cNvSpPr txBox="1"/>
          <p:nvPr/>
        </p:nvSpPr>
        <p:spPr>
          <a:xfrm>
            <a:off x="395056" y="1727369"/>
            <a:ext cx="121402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0" dirty="0">
                <a:effectLst/>
                <a:latin typeface="+mj-lt"/>
                <a:ea typeface="Times New Roman" panose="02020603050405020304" pitchFamily="18" charset="0"/>
              </a:rPr>
              <a:t>La capacité de désendettement est un indicateur de la solvabilité financière d’une collectivité. Le plafond national de référence défini à l’article 29 de la loi de programmation des finances publiques a été fixé à 12 années pour les communes.</a:t>
            </a:r>
            <a:r>
              <a:rPr lang="fr-FR" sz="2000" b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A089C4C-CE92-ADAD-D30A-B74BEB611AE8}"/>
              </a:ext>
            </a:extLst>
          </p:cNvPr>
          <p:cNvSpPr txBox="1"/>
          <p:nvPr/>
        </p:nvSpPr>
        <p:spPr>
          <a:xfrm>
            <a:off x="305890" y="4141803"/>
            <a:ext cx="11813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La capacité de désendettement de la ville est de 13,42 années.</a:t>
            </a:r>
          </a:p>
          <a:p>
            <a:endParaRPr lang="fr-FR" sz="20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fr-FR" sz="2000" dirty="0"/>
              <a:t>Sans le recours contre l’avenant à la cession des terrains à COGEDIM, l</a:t>
            </a:r>
            <a:r>
              <a:rPr lang="fr-FR" sz="2000" dirty="0">
                <a:ea typeface="Times New Roman" panose="02020603050405020304" pitchFamily="18" charset="0"/>
              </a:rPr>
              <a:t>a capacité de désendettement de la ville serait de 11,38 années.</a:t>
            </a:r>
            <a:endParaRPr lang="fr-FR" sz="2000" dirty="0"/>
          </a:p>
        </p:txBody>
      </p:sp>
      <p:sp>
        <p:nvSpPr>
          <p:cNvPr id="7" name="CustomShape 1">
            <a:extLst>
              <a:ext uri="{FF2B5EF4-FFF2-40B4-BE49-F238E27FC236}">
                <a16:creationId xmlns:a16="http://schemas.microsoft.com/office/drawing/2014/main" id="{971F17D2-F5F2-94C3-328C-292FB7BC0D4D}"/>
              </a:ext>
            </a:extLst>
          </p:cNvPr>
          <p:cNvSpPr/>
          <p:nvPr/>
        </p:nvSpPr>
        <p:spPr>
          <a:xfrm>
            <a:off x="395056" y="5895139"/>
            <a:ext cx="4591050" cy="49371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r>
              <a:rPr lang="fr-FR" sz="2000" b="1" dirty="0">
                <a:solidFill>
                  <a:srgbClr val="FFFFFF"/>
                </a:solidFill>
              </a:rPr>
              <a:t>La capacité d’autofinancement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E241727-A74C-D8DA-402D-F953C6760C1B}"/>
              </a:ext>
            </a:extLst>
          </p:cNvPr>
          <p:cNvSpPr txBox="1"/>
          <p:nvPr/>
        </p:nvSpPr>
        <p:spPr>
          <a:xfrm>
            <a:off x="305890" y="6429505"/>
            <a:ext cx="1201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0" i="0" dirty="0">
                <a:solidFill>
                  <a:srgbClr val="1F1F1F"/>
                </a:solidFill>
                <a:effectLst/>
                <a:latin typeface="+mj-lt"/>
              </a:rPr>
              <a:t>La </a:t>
            </a:r>
            <a:r>
              <a:rPr lang="fr-FR" sz="2000" b="0" i="0" dirty="0">
                <a:solidFill>
                  <a:srgbClr val="040C28"/>
                </a:solidFill>
                <a:effectLst/>
                <a:latin typeface="+mj-lt"/>
              </a:rPr>
              <a:t>capacité d'autofinancement</a:t>
            </a:r>
            <a:r>
              <a:rPr lang="fr-FR" sz="2000" b="0" i="0" dirty="0">
                <a:solidFill>
                  <a:srgbClr val="1F1F1F"/>
                </a:solidFill>
                <a:effectLst/>
                <a:latin typeface="+mj-lt"/>
              </a:rPr>
              <a:t> est l'excédent de ressources dégagé par la </a:t>
            </a:r>
            <a:r>
              <a:rPr lang="fr-FR" sz="2000" b="0" i="0" dirty="0">
                <a:solidFill>
                  <a:srgbClr val="040C28"/>
                </a:solidFill>
                <a:effectLst/>
                <a:latin typeface="+mj-lt"/>
              </a:rPr>
              <a:t>commune</a:t>
            </a:r>
            <a:r>
              <a:rPr lang="fr-FR" sz="2000" b="0" i="0" dirty="0">
                <a:solidFill>
                  <a:srgbClr val="1F1F1F"/>
                </a:solidFill>
                <a:effectLst/>
                <a:latin typeface="+mj-lt"/>
              </a:rPr>
              <a:t> au niveau de sa section de fonctionnement qui pourra être utilisé notamment pour rembourser des emprunts et/ou pour financer de nouveaux investissements.</a:t>
            </a:r>
            <a:endParaRPr lang="fr-FR" sz="2000" b="0" i="0" dirty="0">
              <a:solidFill>
                <a:srgbClr val="10171F"/>
              </a:solidFill>
              <a:effectLst/>
              <a:latin typeface="+mj-lt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DBBE336-445F-0EB7-7AC6-6EEBCB1B46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735" y="2938670"/>
            <a:ext cx="10842563" cy="104088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7065A50-BF3B-4A41-8C5C-E81AB669A3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8735" y="7528274"/>
            <a:ext cx="10797959" cy="103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40949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56181-5FBA-4332-C23D-48788878F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CF10EA0D-E877-7CEA-4B68-BB11C2AB5C86}"/>
              </a:ext>
            </a:extLst>
          </p:cNvPr>
          <p:cNvSpPr/>
          <p:nvPr/>
        </p:nvSpPr>
        <p:spPr>
          <a:xfrm>
            <a:off x="28574" y="757237"/>
            <a:ext cx="13001626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62FBA273-68A0-E8CB-DE1B-2B063C438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87787593-5180-BAA5-81C7-85C5CCF9B79C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B29E6F84-5900-4EAE-941F-A64BA3784F58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8" name="CustomShape 4">
            <a:extLst>
              <a:ext uri="{FF2B5EF4-FFF2-40B4-BE49-F238E27FC236}">
                <a16:creationId xmlns:a16="http://schemas.microsoft.com/office/drawing/2014/main" id="{B5E626FF-BB4C-A232-B5B8-13940328A722}"/>
              </a:ext>
            </a:extLst>
          </p:cNvPr>
          <p:cNvSpPr/>
          <p:nvPr/>
        </p:nvSpPr>
        <p:spPr>
          <a:xfrm>
            <a:off x="597744" y="4148184"/>
            <a:ext cx="8851900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000" spc="-1" dirty="0">
                <a:solidFill>
                  <a:srgbClr val="2F347D"/>
                </a:solidFill>
                <a:latin typeface="+mj-lt"/>
              </a:rPr>
              <a:t>Synthèse</a:t>
            </a:r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2F8EEBF3-C9F3-8B2A-A7AD-97D03E277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CE89696B-ACD2-4206-9294-D90136B3794C}" type="slidenum">
              <a:rPr lang="fr-FR">
                <a:solidFill>
                  <a:schemeClr val="bg1"/>
                </a:solidFill>
              </a:rPr>
              <a:pPr/>
              <a:t>15</a:t>
            </a:fld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919522-16F3-6F4C-3BF8-EF076E943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130485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B7572-368B-32F7-817E-D199651A9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A1EB0A26-CD6A-6FDE-A96A-AE2995D30053}"/>
              </a:ext>
            </a:extLst>
          </p:cNvPr>
          <p:cNvSpPr/>
          <p:nvPr/>
        </p:nvSpPr>
        <p:spPr>
          <a:xfrm>
            <a:off x="94663" y="-870490"/>
            <a:ext cx="13001626" cy="8536941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21F53E48-68D0-79B6-0A0A-918FB2A87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41751EF9-2004-C5E4-3BF7-4B0731FF2EAB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9A83C3A4-8A36-B291-40E9-700CEA3E81A8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E3654DE2-9516-AD16-4584-5A3D4C857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CE89696B-ACD2-4206-9294-D90136B3794C}" type="slidenum">
              <a:rPr lang="fr-FR">
                <a:solidFill>
                  <a:schemeClr val="bg1"/>
                </a:solidFill>
              </a:rPr>
              <a:pPr/>
              <a:t>16</a:t>
            </a:fld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CFAFD8-9B5F-31F5-882B-7D3BB94ED4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sp>
        <p:nvSpPr>
          <p:cNvPr id="131" name="Titre 1">
            <a:extLst>
              <a:ext uri="{FF2B5EF4-FFF2-40B4-BE49-F238E27FC236}">
                <a16:creationId xmlns:a16="http://schemas.microsoft.com/office/drawing/2014/main" id="{A821DE67-EAF4-D0FE-3C7B-BFD010D751CB}"/>
              </a:ext>
            </a:extLst>
          </p:cNvPr>
          <p:cNvSpPr txBox="1">
            <a:spLocks/>
          </p:cNvSpPr>
          <p:nvPr/>
        </p:nvSpPr>
        <p:spPr>
          <a:xfrm>
            <a:off x="885776" y="777209"/>
            <a:ext cx="10515600" cy="4985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fr-FR" kern="0" dirty="0">
                <a:solidFill>
                  <a:schemeClr val="tx1"/>
                </a:solidFill>
              </a:rPr>
              <a:t>SYNTHESE</a:t>
            </a:r>
            <a:endParaRPr lang="fr-FR" kern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5700A547-1B9E-96A3-ED45-49EE4C0E3EEA}"/>
              </a:ext>
            </a:extLst>
          </p:cNvPr>
          <p:cNvSpPr/>
          <p:nvPr/>
        </p:nvSpPr>
        <p:spPr>
          <a:xfrm>
            <a:off x="8036487" y="1712379"/>
            <a:ext cx="2963844" cy="152908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Fiscalité 29,2 M€</a:t>
            </a:r>
          </a:p>
          <a:p>
            <a:pPr algn="ctr"/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9088C0BA-DA69-EBDA-CD02-A26410BF9BF5}"/>
              </a:ext>
            </a:extLst>
          </p:cNvPr>
          <p:cNvSpPr/>
          <p:nvPr/>
        </p:nvSpPr>
        <p:spPr>
          <a:xfrm>
            <a:off x="8036489" y="3850440"/>
            <a:ext cx="2963842" cy="4351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Produits des services 4,4 M€ 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DEAA37FB-6DF1-879E-A268-7A49D48A554D}"/>
              </a:ext>
            </a:extLst>
          </p:cNvPr>
          <p:cNvSpPr/>
          <p:nvPr/>
        </p:nvSpPr>
        <p:spPr>
          <a:xfrm>
            <a:off x="8036488" y="3244952"/>
            <a:ext cx="2963843" cy="59066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Subventions 5,1 M€ </a:t>
            </a:r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3B79E8A2-D46B-8728-545D-E6AF990BC425}"/>
              </a:ext>
            </a:extLst>
          </p:cNvPr>
          <p:cNvSpPr/>
          <p:nvPr/>
        </p:nvSpPr>
        <p:spPr>
          <a:xfrm>
            <a:off x="8036489" y="4300736"/>
            <a:ext cx="2970250" cy="3294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Autres recettes 2,5 M€ 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84B69D90-953C-ADBC-E329-8934D06BD0B7}"/>
              </a:ext>
            </a:extLst>
          </p:cNvPr>
          <p:cNvSpPr/>
          <p:nvPr/>
        </p:nvSpPr>
        <p:spPr>
          <a:xfrm>
            <a:off x="8088044" y="1060376"/>
            <a:ext cx="2912287" cy="37227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RECETTES</a:t>
            </a: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E7431ED0-8177-FBD5-8258-83626C668299}"/>
              </a:ext>
            </a:extLst>
          </p:cNvPr>
          <p:cNvSpPr/>
          <p:nvPr/>
        </p:nvSpPr>
        <p:spPr>
          <a:xfrm>
            <a:off x="4582365" y="2622116"/>
            <a:ext cx="3251203" cy="77586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Section de Fonctionnement </a:t>
            </a: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253DCD92-3345-50AF-F752-3EEE44FD05AC}"/>
              </a:ext>
            </a:extLst>
          </p:cNvPr>
          <p:cNvSpPr/>
          <p:nvPr/>
        </p:nvSpPr>
        <p:spPr>
          <a:xfrm>
            <a:off x="8036487" y="4637146"/>
            <a:ext cx="2962775" cy="433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Cessions 12,9 M€</a:t>
            </a: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3BF6D7D9-128E-5B34-72F0-EDE63C5C5741}"/>
              </a:ext>
            </a:extLst>
          </p:cNvPr>
          <p:cNvSpPr/>
          <p:nvPr/>
        </p:nvSpPr>
        <p:spPr>
          <a:xfrm>
            <a:off x="8038845" y="6423569"/>
            <a:ext cx="2957433" cy="548867"/>
          </a:xfrm>
          <a:prstGeom prst="rect">
            <a:avLst/>
          </a:prstGeom>
          <a:solidFill>
            <a:srgbClr val="9900C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Dotations, subventions 6,1 M€ 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BAA46F6E-ACF5-0E08-F156-30CB74BDEC15}"/>
              </a:ext>
            </a:extLst>
          </p:cNvPr>
          <p:cNvSpPr/>
          <p:nvPr/>
        </p:nvSpPr>
        <p:spPr>
          <a:xfrm>
            <a:off x="8037918" y="6996077"/>
            <a:ext cx="2957433" cy="33153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FCTVA et TAME 3,2 M€ </a:t>
            </a: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D4D34DA8-F3FE-12B8-A486-8241DF22F738}"/>
              </a:ext>
            </a:extLst>
          </p:cNvPr>
          <p:cNvSpPr/>
          <p:nvPr/>
        </p:nvSpPr>
        <p:spPr>
          <a:xfrm>
            <a:off x="1231891" y="2654758"/>
            <a:ext cx="2966253" cy="586706"/>
          </a:xfrm>
          <a:prstGeom prst="rect">
            <a:avLst/>
          </a:prstGeom>
          <a:solidFill>
            <a:srgbClr val="00808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b="1" dirty="0">
              <a:solidFill>
                <a:schemeClr val="bg1"/>
              </a:solidFill>
            </a:endParaRPr>
          </a:p>
          <a:p>
            <a:pPr algn="ctr"/>
            <a:r>
              <a:rPr lang="fr-FR" sz="1400" b="1" dirty="0">
                <a:solidFill>
                  <a:schemeClr val="bg1"/>
                </a:solidFill>
              </a:rPr>
              <a:t>Autres charges de gestion courantes 8,9 M€ </a:t>
            </a:r>
          </a:p>
          <a:p>
            <a:pPr algn="ctr"/>
            <a:endParaRPr lang="fr-FR" sz="1200" b="1" dirty="0">
              <a:solidFill>
                <a:schemeClr val="bg1"/>
              </a:solidFill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99A6978D-1856-FB4B-015D-CC8812800C45}"/>
              </a:ext>
            </a:extLst>
          </p:cNvPr>
          <p:cNvSpPr/>
          <p:nvPr/>
        </p:nvSpPr>
        <p:spPr>
          <a:xfrm>
            <a:off x="1230205" y="1664513"/>
            <a:ext cx="2966253" cy="990245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Frais de personnel 19,1 M€ </a:t>
            </a: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13156848-A715-9074-E66E-59FA48FFF3AE}"/>
              </a:ext>
            </a:extLst>
          </p:cNvPr>
          <p:cNvSpPr/>
          <p:nvPr/>
        </p:nvSpPr>
        <p:spPr>
          <a:xfrm>
            <a:off x="1230206" y="3263396"/>
            <a:ext cx="2966252" cy="522529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Fonctionnement des services </a:t>
            </a:r>
          </a:p>
          <a:p>
            <a:pPr algn="ctr"/>
            <a:r>
              <a:rPr lang="fr-FR" sz="1400" b="1" dirty="0">
                <a:solidFill>
                  <a:schemeClr val="bg1"/>
                </a:solidFill>
              </a:rPr>
              <a:t>8,1 M€</a:t>
            </a: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1CF711CB-A57C-FCEA-D483-33C534234EF9}"/>
              </a:ext>
            </a:extLst>
          </p:cNvPr>
          <p:cNvSpPr/>
          <p:nvPr/>
        </p:nvSpPr>
        <p:spPr>
          <a:xfrm>
            <a:off x="1232575" y="3818641"/>
            <a:ext cx="2966253" cy="388521"/>
          </a:xfrm>
          <a:prstGeom prst="rect">
            <a:avLst/>
          </a:prstGeom>
          <a:solidFill>
            <a:srgbClr val="3366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Autres Charges 1,4 M€ </a:t>
            </a:r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AA71938B-7137-8BF5-70DA-187D924C3F40}"/>
              </a:ext>
            </a:extLst>
          </p:cNvPr>
          <p:cNvSpPr/>
          <p:nvPr/>
        </p:nvSpPr>
        <p:spPr>
          <a:xfrm>
            <a:off x="1245809" y="1036421"/>
            <a:ext cx="2966253" cy="3771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DEPENSES</a:t>
            </a:r>
          </a:p>
        </p:txBody>
      </p:sp>
      <p:sp>
        <p:nvSpPr>
          <p:cNvPr id="173" name="Rectangle 172">
            <a:extLst>
              <a:ext uri="{FF2B5EF4-FFF2-40B4-BE49-F238E27FC236}">
                <a16:creationId xmlns:a16="http://schemas.microsoft.com/office/drawing/2014/main" id="{00A82650-7BD6-3657-B3DD-B35089CBEF39}"/>
              </a:ext>
            </a:extLst>
          </p:cNvPr>
          <p:cNvSpPr/>
          <p:nvPr/>
        </p:nvSpPr>
        <p:spPr>
          <a:xfrm>
            <a:off x="1256502" y="6396857"/>
            <a:ext cx="2966253" cy="430154"/>
          </a:xfrm>
          <a:prstGeom prst="rect">
            <a:avLst/>
          </a:prstGeom>
          <a:solidFill>
            <a:srgbClr val="C18243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 err="1">
                <a:solidFill>
                  <a:schemeClr val="bg1"/>
                </a:solidFill>
              </a:rPr>
              <a:t>Rbt</a:t>
            </a:r>
            <a:r>
              <a:rPr lang="fr-FR" sz="1400" b="1" dirty="0">
                <a:solidFill>
                  <a:schemeClr val="bg1"/>
                </a:solidFill>
              </a:rPr>
              <a:t> emprunts 4,3 M€ </a:t>
            </a:r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38BDA6D-BFD2-8EDC-E336-8CDB4C76AB82}"/>
              </a:ext>
            </a:extLst>
          </p:cNvPr>
          <p:cNvSpPr/>
          <p:nvPr/>
        </p:nvSpPr>
        <p:spPr>
          <a:xfrm>
            <a:off x="1248827" y="6829698"/>
            <a:ext cx="2966252" cy="920639"/>
          </a:xfrm>
          <a:prstGeom prst="rect">
            <a:avLst/>
          </a:prstGeom>
          <a:solidFill>
            <a:srgbClr val="CC6600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Dépenses d’intervention 26,5 M€ </a:t>
            </a:r>
          </a:p>
        </p:txBody>
      </p:sp>
      <p:sp>
        <p:nvSpPr>
          <p:cNvPr id="176" name="Rectangle 175">
            <a:extLst>
              <a:ext uri="{FF2B5EF4-FFF2-40B4-BE49-F238E27FC236}">
                <a16:creationId xmlns:a16="http://schemas.microsoft.com/office/drawing/2014/main" id="{6A389A34-D1D4-B651-ACDF-AE2EC48AE4CC}"/>
              </a:ext>
            </a:extLst>
          </p:cNvPr>
          <p:cNvSpPr/>
          <p:nvPr/>
        </p:nvSpPr>
        <p:spPr>
          <a:xfrm>
            <a:off x="1230702" y="4225601"/>
            <a:ext cx="2966253" cy="288429"/>
          </a:xfrm>
          <a:prstGeom prst="rect">
            <a:avLst/>
          </a:prstGeom>
          <a:solidFill>
            <a:srgbClr val="3399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Charges financières 0,815 M€ </a:t>
            </a: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1A371906-191A-9601-3316-6B18CAB1AE22}"/>
              </a:ext>
            </a:extLst>
          </p:cNvPr>
          <p:cNvSpPr/>
          <p:nvPr/>
        </p:nvSpPr>
        <p:spPr>
          <a:xfrm>
            <a:off x="1191758" y="4666516"/>
            <a:ext cx="2995807" cy="375255"/>
          </a:xfrm>
          <a:prstGeom prst="rect">
            <a:avLst/>
          </a:prstGeom>
          <a:blipFill dpi="0" rotWithShape="1">
            <a:blip r:embed="rId5">
              <a:alphaModFix amt="30000"/>
            </a:blip>
            <a:srcRect/>
            <a:tile tx="0" ty="0" sx="100000" sy="100000" flip="none" algn="tl"/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Autofinancement 2,9 M€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08AC6B-C8C0-643B-3D66-19E35504EF53}"/>
              </a:ext>
            </a:extLst>
          </p:cNvPr>
          <p:cNvSpPr/>
          <p:nvPr/>
        </p:nvSpPr>
        <p:spPr>
          <a:xfrm>
            <a:off x="8032576" y="7325315"/>
            <a:ext cx="2951025" cy="4461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Nouveaux emprunts  8,5 M€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3B5062-4E73-5F84-D982-F5AD3EDC0E06}"/>
              </a:ext>
            </a:extLst>
          </p:cNvPr>
          <p:cNvSpPr/>
          <p:nvPr/>
        </p:nvSpPr>
        <p:spPr>
          <a:xfrm>
            <a:off x="8037557" y="5585707"/>
            <a:ext cx="2962774" cy="347246"/>
          </a:xfrm>
          <a:prstGeom prst="rect">
            <a:avLst/>
          </a:prstGeom>
          <a:blipFill dpi="0" rotWithShape="1">
            <a:blip r:embed="rId5">
              <a:alphaModFix amt="30000"/>
            </a:blip>
            <a:srcRect/>
            <a:tile tx="0" ty="0" sx="100000" sy="100000" flip="none" algn="tl"/>
          </a:blip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Autofinancement 2,9 M€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FA81A76-7AA1-43CE-D485-1A7AF012B01A}"/>
              </a:ext>
            </a:extLst>
          </p:cNvPr>
          <p:cNvSpPr/>
          <p:nvPr/>
        </p:nvSpPr>
        <p:spPr>
          <a:xfrm>
            <a:off x="4590729" y="6385316"/>
            <a:ext cx="3251203" cy="76921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solidFill>
                  <a:schemeClr val="tx1"/>
                </a:solidFill>
              </a:rPr>
              <a:t>Section d’investissement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ADDE7C0D-1873-2360-2110-DE7EBDB66C6A}"/>
              </a:ext>
            </a:extLst>
          </p:cNvPr>
          <p:cNvCxnSpPr>
            <a:cxnSpLocks/>
          </p:cNvCxnSpPr>
          <p:nvPr/>
        </p:nvCxnSpPr>
        <p:spPr>
          <a:xfrm>
            <a:off x="4264862" y="4851790"/>
            <a:ext cx="3706606" cy="982352"/>
          </a:xfrm>
          <a:prstGeom prst="straightConnector1">
            <a:avLst/>
          </a:prstGeom>
          <a:ln w="53975">
            <a:solidFill>
              <a:srgbClr val="0099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99B4493D-515D-8758-F5C6-75E8DD13DFF0}"/>
              </a:ext>
            </a:extLst>
          </p:cNvPr>
          <p:cNvSpPr/>
          <p:nvPr/>
        </p:nvSpPr>
        <p:spPr>
          <a:xfrm>
            <a:off x="1259981" y="5995089"/>
            <a:ext cx="2962774" cy="374947"/>
          </a:xfrm>
          <a:prstGeom prst="rect">
            <a:avLst/>
          </a:prstGeom>
          <a:solidFill>
            <a:srgbClr val="996633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Résultats antérieurs reportés</a:t>
            </a:r>
          </a:p>
          <a:p>
            <a:pPr algn="ctr"/>
            <a:r>
              <a:rPr lang="fr-FR" sz="1400" b="1" dirty="0">
                <a:solidFill>
                  <a:schemeClr val="bg1"/>
                </a:solidFill>
              </a:rPr>
              <a:t> 2 M€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8B1304-08D9-8E9A-A231-2CD99AB8A5E4}"/>
              </a:ext>
            </a:extLst>
          </p:cNvPr>
          <p:cNvSpPr/>
          <p:nvPr/>
        </p:nvSpPr>
        <p:spPr>
          <a:xfrm>
            <a:off x="8032576" y="6004452"/>
            <a:ext cx="2962775" cy="433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bg1"/>
                </a:solidFill>
              </a:rPr>
              <a:t>Cessions 12,9 M€</a:t>
            </a: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98869652-BF51-017C-FEFA-5398F685BAB9}"/>
              </a:ext>
            </a:extLst>
          </p:cNvPr>
          <p:cNvCxnSpPr/>
          <p:nvPr/>
        </p:nvCxnSpPr>
        <p:spPr>
          <a:xfrm>
            <a:off x="11006739" y="487362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lèche : courbe vers le bas 19">
            <a:extLst>
              <a:ext uri="{FF2B5EF4-FFF2-40B4-BE49-F238E27FC236}">
                <a16:creationId xmlns:a16="http://schemas.microsoft.com/office/drawing/2014/main" id="{840A2B60-76F6-C16A-A8DC-491CBC8BD136}"/>
              </a:ext>
            </a:extLst>
          </p:cNvPr>
          <p:cNvSpPr/>
          <p:nvPr/>
        </p:nvSpPr>
        <p:spPr>
          <a:xfrm rot="5400000">
            <a:off x="10616400" y="5169840"/>
            <a:ext cx="1714328" cy="831735"/>
          </a:xfrm>
          <a:prstGeom prst="curvedDown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147366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CustomShape 1"/>
          <p:cNvSpPr/>
          <p:nvPr/>
        </p:nvSpPr>
        <p:spPr>
          <a:xfrm>
            <a:off x="0" y="757238"/>
            <a:ext cx="13001625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43011" name="Lys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16925" y="0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99" name="CustomShape 2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00" name="CustomShape 3"/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01" name="CustomShape 4"/>
          <p:cNvSpPr/>
          <p:nvPr/>
        </p:nvSpPr>
        <p:spPr>
          <a:xfrm>
            <a:off x="0" y="7151688"/>
            <a:ext cx="13000038" cy="2217737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50760" tIns="50760" rIns="50760" bIns="5076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spc="-1" dirty="0">
                <a:solidFill>
                  <a:srgbClr val="2F347D"/>
                </a:solidFill>
                <a:ea typeface="Times New Roman"/>
              </a:rPr>
              <a:t>Mairie de Bourg-la-Reine </a:t>
            </a:r>
            <a:endParaRPr lang="fr-FR" sz="1600" spc="-1" dirty="0">
              <a:solidFill>
                <a:srgbClr val="2F347D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spc="-1" dirty="0">
                <a:solidFill>
                  <a:srgbClr val="2F347D"/>
                </a:solidFill>
                <a:ea typeface="Times New Roman"/>
              </a:rPr>
              <a:t>6, boulevard Carnot </a:t>
            </a:r>
            <a:endParaRPr lang="fr-FR" sz="1600" spc="-1" dirty="0">
              <a:solidFill>
                <a:srgbClr val="2F347D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spc="-1" dirty="0">
                <a:solidFill>
                  <a:srgbClr val="2F347D"/>
                </a:solidFill>
                <a:ea typeface="Times New Roman"/>
              </a:rPr>
              <a:t>92340 BOURG-LA-REINE </a:t>
            </a:r>
            <a:endParaRPr lang="fr-FR" sz="1600" spc="-1" dirty="0">
              <a:solidFill>
                <a:srgbClr val="2F347D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600" spc="-1" dirty="0">
                <a:solidFill>
                  <a:srgbClr val="2F347D"/>
                </a:solidFill>
                <a:ea typeface="Times New Roman"/>
              </a:rPr>
              <a:t>www.bourg-la-reine.fr</a:t>
            </a:r>
            <a:endParaRPr lang="fr-FR" sz="1600" spc="-1" dirty="0">
              <a:solidFill>
                <a:srgbClr val="2F347D"/>
              </a:solidFill>
            </a:endParaRPr>
          </a:p>
        </p:txBody>
      </p:sp>
      <p:sp>
        <p:nvSpPr>
          <p:cNvPr id="202" name="CustomShape 5"/>
          <p:cNvSpPr/>
          <p:nvPr/>
        </p:nvSpPr>
        <p:spPr>
          <a:xfrm>
            <a:off x="1389832" y="4061919"/>
            <a:ext cx="7169150" cy="162976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000" spc="-1" dirty="0">
                <a:solidFill>
                  <a:srgbClr val="2F347D"/>
                </a:solidFill>
                <a:latin typeface="Gill Sans SemiBold"/>
                <a:ea typeface="Gill Sans SemiBold"/>
              </a:rPr>
              <a:t>Vous remerciant pour votre attention</a:t>
            </a:r>
            <a:endParaRPr lang="fr-FR" sz="5000" spc="-1" dirty="0">
              <a:solidFill>
                <a:srgbClr val="2F347D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B3EC39B-B49B-0661-0444-8DA0E29911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-174886" y="-75772"/>
            <a:ext cx="13001626" cy="8969668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90" name="CustomShape 2"/>
          <p:cNvSpPr/>
          <p:nvPr/>
        </p:nvSpPr>
        <p:spPr>
          <a:xfrm>
            <a:off x="-168887" y="0"/>
            <a:ext cx="1320508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/>
          </a:p>
        </p:txBody>
      </p:sp>
      <p:sp>
        <p:nvSpPr>
          <p:cNvPr id="91" name="CustomShape 3"/>
          <p:cNvSpPr/>
          <p:nvPr/>
        </p:nvSpPr>
        <p:spPr>
          <a:xfrm>
            <a:off x="-174886" y="8986838"/>
            <a:ext cx="13174924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29703" name="ZoneTexte 6"/>
          <p:cNvSpPr txBox="1">
            <a:spLocks noChangeArrowheads="1"/>
          </p:cNvSpPr>
          <p:nvPr/>
        </p:nvSpPr>
        <p:spPr bwMode="auto">
          <a:xfrm>
            <a:off x="-145591" y="9172722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BB97651-A78E-27EF-2AFB-45EA5FAB3DC7}"/>
              </a:ext>
            </a:extLst>
          </p:cNvPr>
          <p:cNvSpPr txBox="1">
            <a:spLocks/>
          </p:cNvSpPr>
          <p:nvPr/>
        </p:nvSpPr>
        <p:spPr>
          <a:xfrm>
            <a:off x="-319755" y="1033067"/>
            <a:ext cx="4937211" cy="758825"/>
          </a:xfrm>
          <a:prstGeom prst="rect">
            <a:avLst/>
          </a:prstGeom>
        </p:spPr>
        <p:txBody>
          <a:bodyPr rtlCol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endParaRPr lang="fr-FR" kern="0" dirty="0">
              <a:solidFill>
                <a:srgbClr val="2F347D"/>
              </a:solidFill>
            </a:endParaRPr>
          </a:p>
        </p:txBody>
      </p:sp>
      <p:sp>
        <p:nvSpPr>
          <p:cNvPr id="3" name="Espace réservé du contenu 5">
            <a:extLst>
              <a:ext uri="{FF2B5EF4-FFF2-40B4-BE49-F238E27FC236}">
                <a16:creationId xmlns:a16="http://schemas.microsoft.com/office/drawing/2014/main" id="{794F856F-CC1B-269A-3F3C-033915A37418}"/>
              </a:ext>
            </a:extLst>
          </p:cNvPr>
          <p:cNvSpPr txBox="1">
            <a:spLocks/>
          </p:cNvSpPr>
          <p:nvPr/>
        </p:nvSpPr>
        <p:spPr>
          <a:xfrm>
            <a:off x="309712" y="1974261"/>
            <a:ext cx="10801200" cy="5546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fr-FR" sz="4000" kern="0" dirty="0">
                <a:solidFill>
                  <a:srgbClr val="2F347D"/>
                </a:solidFill>
              </a:rPr>
              <a:t>Introduction</a:t>
            </a:r>
          </a:p>
          <a:p>
            <a:pPr marL="0" indent="0">
              <a:buNone/>
            </a:pPr>
            <a:endParaRPr lang="fr-FR" sz="4000" kern="0" dirty="0">
              <a:solidFill>
                <a:srgbClr val="2F347D"/>
              </a:solidFill>
            </a:endParaRPr>
          </a:p>
          <a:p>
            <a:r>
              <a:rPr lang="fr-FR" sz="4000" kern="0" dirty="0">
                <a:solidFill>
                  <a:srgbClr val="2F347D"/>
                </a:solidFill>
              </a:rPr>
              <a:t>Section de fonctionnement</a:t>
            </a:r>
          </a:p>
          <a:p>
            <a:endParaRPr lang="fr-FR" sz="4000" kern="0" dirty="0">
              <a:solidFill>
                <a:srgbClr val="2F347D"/>
              </a:solidFill>
            </a:endParaRPr>
          </a:p>
          <a:p>
            <a:r>
              <a:rPr lang="fr-FR" sz="4000" kern="0" dirty="0">
                <a:solidFill>
                  <a:srgbClr val="2F347D"/>
                </a:solidFill>
              </a:rPr>
              <a:t>Section d’investissement</a:t>
            </a:r>
          </a:p>
          <a:p>
            <a:pPr marL="0" indent="0">
              <a:buNone/>
            </a:pPr>
            <a:r>
              <a:rPr lang="fr-FR" sz="4000" kern="0" dirty="0">
                <a:solidFill>
                  <a:srgbClr val="2F347D"/>
                </a:solidFill>
              </a:rPr>
              <a:t> </a:t>
            </a:r>
          </a:p>
          <a:p>
            <a:r>
              <a:rPr lang="fr-FR" sz="4000" kern="0" dirty="0">
                <a:solidFill>
                  <a:srgbClr val="2F347D"/>
                </a:solidFill>
              </a:rPr>
              <a:t>Synthèse</a:t>
            </a:r>
          </a:p>
          <a:p>
            <a:pPr marL="0" indent="0">
              <a:buNone/>
            </a:pPr>
            <a:endParaRPr lang="fr-FR" sz="2200" kern="0" dirty="0">
              <a:solidFill>
                <a:srgbClr val="2F347D"/>
              </a:solidFill>
            </a:endParaRPr>
          </a:p>
        </p:txBody>
      </p:sp>
      <p:pic>
        <p:nvPicPr>
          <p:cNvPr id="29699" name="Lys2.png"/>
          <p:cNvPicPr>
            <a:picLocks noChangeAspect="1" noChangeArrowheads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 bwMode="auto">
          <a:xfrm>
            <a:off x="8878664" y="3175"/>
            <a:ext cx="415153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6DD6ECB-32EF-DAD0-3C80-BCC6A946DD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2BB13B-CBAD-BBE4-4BDD-5C38DBEE9C8D}"/>
              </a:ext>
            </a:extLst>
          </p:cNvPr>
          <p:cNvSpPr txBox="1"/>
          <p:nvPr/>
        </p:nvSpPr>
        <p:spPr>
          <a:xfrm>
            <a:off x="195787" y="176444"/>
            <a:ext cx="41515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kern="0" dirty="0">
                <a:solidFill>
                  <a:srgbClr val="FFFFFF"/>
                </a:solidFill>
              </a:rPr>
              <a:t>Sommaire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7DFBA0-3DAA-9343-D21E-2F60B605F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6F263599-53FF-9DC0-2838-E2935BA86A14}"/>
              </a:ext>
            </a:extLst>
          </p:cNvPr>
          <p:cNvSpPr/>
          <p:nvPr/>
        </p:nvSpPr>
        <p:spPr>
          <a:xfrm>
            <a:off x="94663" y="757237"/>
            <a:ext cx="13001626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4EDCA542-DF80-090D-B98F-589EB0E28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C93CB27D-553E-62A6-A8CA-DFA46157B5F4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731F6FE1-97E0-BBAF-0DF5-A0C4DEDD802E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8" name="CustomShape 4">
            <a:extLst>
              <a:ext uri="{FF2B5EF4-FFF2-40B4-BE49-F238E27FC236}">
                <a16:creationId xmlns:a16="http://schemas.microsoft.com/office/drawing/2014/main" id="{D9655F9C-095F-04C1-4060-9D683307AFF0}"/>
              </a:ext>
            </a:extLst>
          </p:cNvPr>
          <p:cNvSpPr/>
          <p:nvPr/>
        </p:nvSpPr>
        <p:spPr>
          <a:xfrm>
            <a:off x="597744" y="4228728"/>
            <a:ext cx="8851900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000" spc="-1" dirty="0">
                <a:solidFill>
                  <a:srgbClr val="2F347D"/>
                </a:solidFill>
                <a:latin typeface="+mj-lt"/>
              </a:rPr>
              <a:t>Introduction</a:t>
            </a:r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A1D49F68-9ACE-77D1-8B2B-1127E2BEF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CE89696B-ACD2-4206-9294-D90136B3794C}" type="slidenum">
              <a:rPr lang="fr-FR">
                <a:solidFill>
                  <a:schemeClr val="bg1"/>
                </a:solidFill>
              </a:rPr>
              <a:pPr/>
              <a:t>3</a:t>
            </a:fld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BAE8A9-FC95-1959-EC0F-82DD4E5557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498523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3"/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85" name="CustomShape 2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/>
          </a:p>
        </p:txBody>
      </p:sp>
      <p:sp>
        <p:nvSpPr>
          <p:cNvPr id="83" name="CustomShape 1"/>
          <p:cNvSpPr/>
          <p:nvPr/>
        </p:nvSpPr>
        <p:spPr>
          <a:xfrm>
            <a:off x="108837" y="818643"/>
            <a:ext cx="13001626" cy="8232775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/>
          </a:p>
        </p:txBody>
      </p:sp>
      <p:pic>
        <p:nvPicPr>
          <p:cNvPr id="28677" name="Lys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52111" y="-9201"/>
            <a:ext cx="4295552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87" name="CustomShape 4"/>
          <p:cNvSpPr/>
          <p:nvPr/>
        </p:nvSpPr>
        <p:spPr>
          <a:xfrm>
            <a:off x="1584325" y="4445000"/>
            <a:ext cx="8380413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marL="216000" indent="-214560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StarSymbol"/>
              <a:buAutoNum type="arabicPeriod"/>
              <a:defRPr/>
            </a:pPr>
            <a:endParaRPr lang="fr-FR" sz="5000" spc="-1" dirty="0"/>
          </a:p>
        </p:txBody>
      </p:sp>
      <p:sp>
        <p:nvSpPr>
          <p:cNvPr id="28679" name="ZoneTexte 6"/>
          <p:cNvSpPr txBox="1">
            <a:spLocks noChangeArrowheads="1"/>
          </p:cNvSpPr>
          <p:nvPr/>
        </p:nvSpPr>
        <p:spPr bwMode="auto">
          <a:xfrm>
            <a:off x="93661" y="9200730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F319AFD-9601-B87B-1359-E728744DF3FB}"/>
              </a:ext>
            </a:extLst>
          </p:cNvPr>
          <p:cNvSpPr txBox="1">
            <a:spLocks/>
          </p:cNvSpPr>
          <p:nvPr/>
        </p:nvSpPr>
        <p:spPr>
          <a:xfrm>
            <a:off x="174374" y="124398"/>
            <a:ext cx="11340000" cy="432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fr-FR" sz="3000" b="1" kern="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3" name="Espace réservé du texte 3">
            <a:extLst>
              <a:ext uri="{FF2B5EF4-FFF2-40B4-BE49-F238E27FC236}">
                <a16:creationId xmlns:a16="http://schemas.microsoft.com/office/drawing/2014/main" id="{2744CCFB-AFE8-54A1-2DB1-96FEB9DEC95A}"/>
              </a:ext>
            </a:extLst>
          </p:cNvPr>
          <p:cNvSpPr txBox="1">
            <a:spLocks/>
          </p:cNvSpPr>
          <p:nvPr/>
        </p:nvSpPr>
        <p:spPr>
          <a:xfrm>
            <a:off x="202854" y="839108"/>
            <a:ext cx="11815377" cy="93802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None/>
            </a:pPr>
            <a:r>
              <a:rPr lang="fr-FR" sz="2800" b="1" kern="0" dirty="0">
                <a:solidFill>
                  <a:srgbClr val="2F347D"/>
                </a:solidFill>
              </a:rPr>
              <a:t>Le compte administratif présente, sur la section de fonctionnement, un volume,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54F5604-9A17-E802-C234-D87E349293FD}"/>
              </a:ext>
            </a:extLst>
          </p:cNvPr>
          <p:cNvSpPr txBox="1"/>
          <p:nvPr/>
        </p:nvSpPr>
        <p:spPr>
          <a:xfrm>
            <a:off x="202854" y="1823952"/>
            <a:ext cx="11485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hangingPunct="0">
              <a:buFontTx/>
              <a:buChar char="-"/>
            </a:pPr>
            <a:r>
              <a:rPr lang="fr-FR" sz="2800" kern="150" dirty="0">
                <a:solidFill>
                  <a:srgbClr val="2F347D"/>
                </a:solidFill>
                <a:latin typeface="+mj-lt"/>
                <a:ea typeface="Times New Roman" panose="02020603050405020304" pitchFamily="18" charset="0"/>
              </a:rPr>
              <a:t>En dépenses : 38,3 M€ de dépenses réelles </a:t>
            </a:r>
          </a:p>
          <a:p>
            <a:pPr marL="342900" indent="-342900" algn="just" hangingPunct="0">
              <a:buFontTx/>
              <a:buChar char="-"/>
            </a:pPr>
            <a:r>
              <a:rPr lang="fr-FR" sz="2800" kern="150" dirty="0">
                <a:solidFill>
                  <a:srgbClr val="2F347D"/>
                </a:solidFill>
                <a:effectLst/>
                <a:latin typeface="+mj-lt"/>
                <a:ea typeface="Times New Roman" panose="02020603050405020304" pitchFamily="18" charset="0"/>
              </a:rPr>
              <a:t>En recettes : 54,2 M€ de recettes réelles</a:t>
            </a:r>
          </a:p>
          <a:p>
            <a:pPr algn="just" hangingPunct="0"/>
            <a:endParaRPr lang="fr-FR" sz="2400" kern="150" dirty="0">
              <a:solidFill>
                <a:srgbClr val="2F347D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C35626B-47DD-0480-4B67-3E7BA42265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52063" y="8342709"/>
            <a:ext cx="1343224" cy="1410891"/>
          </a:xfrm>
          <a:prstGeom prst="rect">
            <a:avLst/>
          </a:prstGeom>
        </p:spPr>
      </p:pic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2CCE476A-488A-1E0F-5BEB-197383432B2F}"/>
              </a:ext>
            </a:extLst>
          </p:cNvPr>
          <p:cNvSpPr txBox="1">
            <a:spLocks/>
          </p:cNvSpPr>
          <p:nvPr/>
        </p:nvSpPr>
        <p:spPr>
          <a:xfrm>
            <a:off x="202853" y="6327926"/>
            <a:ext cx="11815377" cy="6613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None/>
            </a:pPr>
            <a:r>
              <a:rPr lang="fr-FR" sz="2800" b="1" kern="0" dirty="0">
                <a:solidFill>
                  <a:srgbClr val="2F347D"/>
                </a:solidFill>
              </a:rPr>
              <a:t>Soit, un montant total sur les 2 sections  </a:t>
            </a:r>
          </a:p>
        </p:txBody>
      </p:sp>
      <p:sp>
        <p:nvSpPr>
          <p:cNvPr id="7" name="Espace réservé du texte 3">
            <a:extLst>
              <a:ext uri="{FF2B5EF4-FFF2-40B4-BE49-F238E27FC236}">
                <a16:creationId xmlns:a16="http://schemas.microsoft.com/office/drawing/2014/main" id="{AF2D243D-5EF1-5A7A-0587-18ED90C315B0}"/>
              </a:ext>
            </a:extLst>
          </p:cNvPr>
          <p:cNvSpPr txBox="1">
            <a:spLocks/>
          </p:cNvSpPr>
          <p:nvPr/>
        </p:nvSpPr>
        <p:spPr>
          <a:xfrm>
            <a:off x="174374" y="3583517"/>
            <a:ext cx="11815377" cy="938027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>
              <a:buNone/>
            </a:pPr>
            <a:r>
              <a:rPr lang="fr-FR" sz="2800" b="1" kern="0" dirty="0">
                <a:solidFill>
                  <a:srgbClr val="2F347D"/>
                </a:solidFill>
              </a:rPr>
              <a:t>Le compte administratif présente, sur la section d’inv</a:t>
            </a:r>
            <a:r>
              <a:rPr lang="fr-FR" sz="2800" b="1" kern="0" dirty="0">
                <a:solidFill>
                  <a:schemeClr val="bg1"/>
                </a:solidFill>
              </a:rPr>
              <a:t>estissemen</a:t>
            </a:r>
            <a:r>
              <a:rPr lang="fr-FR" sz="2800" b="1" kern="0" dirty="0">
                <a:solidFill>
                  <a:srgbClr val="2F347D"/>
                </a:solidFill>
              </a:rPr>
              <a:t>t, un volume,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AAEFB4E-5C6C-6F66-1167-846D9BD078C2}"/>
              </a:ext>
            </a:extLst>
          </p:cNvPr>
          <p:cNvSpPr txBox="1"/>
          <p:nvPr/>
        </p:nvSpPr>
        <p:spPr>
          <a:xfrm>
            <a:off x="204508" y="4570893"/>
            <a:ext cx="11485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hangingPunct="0">
              <a:buFontTx/>
              <a:buChar char="-"/>
            </a:pPr>
            <a:r>
              <a:rPr lang="fr-FR" sz="2800" kern="150" dirty="0">
                <a:solidFill>
                  <a:srgbClr val="2F347D"/>
                </a:solidFill>
                <a:latin typeface="+mj-lt"/>
                <a:ea typeface="Times New Roman" panose="02020603050405020304" pitchFamily="18" charset="0"/>
              </a:rPr>
              <a:t>En dépenses : 32,8 M€ de dépenses réelles </a:t>
            </a:r>
          </a:p>
          <a:p>
            <a:pPr marL="342900" indent="-342900" algn="just" hangingPunct="0">
              <a:buFontTx/>
              <a:buChar char="-"/>
            </a:pPr>
            <a:r>
              <a:rPr lang="fr-FR" sz="2800" kern="150" dirty="0">
                <a:solidFill>
                  <a:srgbClr val="2F347D"/>
                </a:solidFill>
                <a:effectLst/>
                <a:latin typeface="+mj-lt"/>
                <a:ea typeface="Times New Roman" panose="02020603050405020304" pitchFamily="18" charset="0"/>
              </a:rPr>
              <a:t>En recettes : 20,7 M€ de recettes réelles</a:t>
            </a:r>
          </a:p>
          <a:p>
            <a:pPr algn="just" hangingPunct="0"/>
            <a:endParaRPr lang="fr-FR" sz="2400" kern="150" dirty="0">
              <a:solidFill>
                <a:srgbClr val="2F347D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D261483-2D33-790B-081D-7F96506E51C4}"/>
              </a:ext>
            </a:extLst>
          </p:cNvPr>
          <p:cNvSpPr txBox="1"/>
          <p:nvPr/>
        </p:nvSpPr>
        <p:spPr>
          <a:xfrm>
            <a:off x="125085" y="6848557"/>
            <a:ext cx="11485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hangingPunct="0">
              <a:buFontTx/>
              <a:buChar char="-"/>
            </a:pPr>
            <a:r>
              <a:rPr lang="fr-FR" sz="2800" kern="150" dirty="0">
                <a:solidFill>
                  <a:srgbClr val="2F347D"/>
                </a:solidFill>
                <a:latin typeface="+mj-lt"/>
                <a:ea typeface="Times New Roman" panose="02020603050405020304" pitchFamily="18" charset="0"/>
              </a:rPr>
              <a:t>En dépenses : 71,1 M€ de dépenses réelles (61,6 M€ en 2024) </a:t>
            </a:r>
          </a:p>
          <a:p>
            <a:pPr marL="342900" indent="-342900" algn="just" hangingPunct="0">
              <a:buFontTx/>
              <a:buChar char="-"/>
            </a:pPr>
            <a:r>
              <a:rPr lang="fr-FR" sz="2800" kern="150" dirty="0">
                <a:solidFill>
                  <a:srgbClr val="2F347D"/>
                </a:solidFill>
                <a:effectLst/>
                <a:latin typeface="+mj-lt"/>
                <a:ea typeface="Times New Roman" panose="02020603050405020304" pitchFamily="18" charset="0"/>
              </a:rPr>
              <a:t>En recettes : 74,</a:t>
            </a:r>
            <a:r>
              <a:rPr lang="fr-FR" sz="2800" kern="150" dirty="0">
                <a:solidFill>
                  <a:srgbClr val="2F347D"/>
                </a:solidFill>
                <a:latin typeface="+mj-lt"/>
                <a:ea typeface="Times New Roman" panose="02020603050405020304" pitchFamily="18" charset="0"/>
              </a:rPr>
              <a:t>9</a:t>
            </a:r>
            <a:r>
              <a:rPr lang="fr-FR" sz="2800" kern="150" dirty="0">
                <a:solidFill>
                  <a:srgbClr val="2F347D"/>
                </a:solidFill>
                <a:effectLst/>
                <a:latin typeface="+mj-lt"/>
                <a:ea typeface="Times New Roman" panose="02020603050405020304" pitchFamily="18" charset="0"/>
              </a:rPr>
              <a:t> M€ de recettes réelles (62,5 M€ en 2024)</a:t>
            </a:r>
          </a:p>
          <a:p>
            <a:pPr algn="just" hangingPunct="0"/>
            <a:endParaRPr lang="fr-FR" sz="2400" kern="150" dirty="0">
              <a:solidFill>
                <a:srgbClr val="2F347D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D54D2-BD42-514C-57DA-9C70801B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>
            <a:extLst>
              <a:ext uri="{FF2B5EF4-FFF2-40B4-BE49-F238E27FC236}">
                <a16:creationId xmlns:a16="http://schemas.microsoft.com/office/drawing/2014/main" id="{01775EFF-A9ED-F4EF-FB8B-B2770D0E5948}"/>
              </a:ext>
            </a:extLst>
          </p:cNvPr>
          <p:cNvSpPr/>
          <p:nvPr/>
        </p:nvSpPr>
        <p:spPr>
          <a:xfrm>
            <a:off x="94663" y="757237"/>
            <a:ext cx="13001626" cy="8232775"/>
          </a:xfrm>
          <a:prstGeom prst="rect">
            <a:avLst/>
          </a:prstGeom>
          <a:solidFill>
            <a:schemeClr val="bg1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6867" name="Lys2.png">
            <a:extLst>
              <a:ext uri="{FF2B5EF4-FFF2-40B4-BE49-F238E27FC236}">
                <a16:creationId xmlns:a16="http://schemas.microsoft.com/office/drawing/2014/main" id="{E5C39EA2-44A1-FCE8-4BA6-7EDCEDA1D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2325" y="3175"/>
            <a:ext cx="4587875" cy="9740900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56" name="CustomShape 2">
            <a:extLst>
              <a:ext uri="{FF2B5EF4-FFF2-40B4-BE49-F238E27FC236}">
                <a16:creationId xmlns:a16="http://schemas.microsoft.com/office/drawing/2014/main" id="{5950A4D0-98EC-5600-EFEE-92366F24F155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7" name="CustomShape 3">
            <a:extLst>
              <a:ext uri="{FF2B5EF4-FFF2-40B4-BE49-F238E27FC236}">
                <a16:creationId xmlns:a16="http://schemas.microsoft.com/office/drawing/2014/main" id="{A81077C6-7E0D-B231-9808-B7C239E0DB17}"/>
              </a:ext>
            </a:extLst>
          </p:cNvPr>
          <p:cNvSpPr/>
          <p:nvPr/>
        </p:nvSpPr>
        <p:spPr>
          <a:xfrm>
            <a:off x="-1588" y="8986838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8" name="CustomShape 4">
            <a:extLst>
              <a:ext uri="{FF2B5EF4-FFF2-40B4-BE49-F238E27FC236}">
                <a16:creationId xmlns:a16="http://schemas.microsoft.com/office/drawing/2014/main" id="{903A2C75-D6E8-D85A-1556-48DE5CECCA9E}"/>
              </a:ext>
            </a:extLst>
          </p:cNvPr>
          <p:cNvSpPr/>
          <p:nvPr/>
        </p:nvSpPr>
        <p:spPr>
          <a:xfrm>
            <a:off x="597744" y="4228728"/>
            <a:ext cx="8851900" cy="8572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000" spc="-1" dirty="0">
                <a:solidFill>
                  <a:srgbClr val="2F347D"/>
                </a:solidFill>
                <a:latin typeface="+mj-lt"/>
              </a:rPr>
              <a:t>Section de fonctionnement</a:t>
            </a:r>
          </a:p>
        </p:txBody>
      </p:sp>
      <p:sp>
        <p:nvSpPr>
          <p:cNvPr id="36871" name="ZoneTexte 6">
            <a:extLst>
              <a:ext uri="{FF2B5EF4-FFF2-40B4-BE49-F238E27FC236}">
                <a16:creationId xmlns:a16="http://schemas.microsoft.com/office/drawing/2014/main" id="{B5314E4F-C1E8-C364-5E36-7664026E0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63" y="928923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CE89696B-ACD2-4206-9294-D90136B3794C}" type="slidenum">
              <a:rPr lang="fr-FR">
                <a:solidFill>
                  <a:schemeClr val="bg1"/>
                </a:solidFill>
              </a:rPr>
              <a:pPr/>
              <a:t>5</a:t>
            </a:fld>
            <a:endParaRPr lang="fr-FR">
              <a:solidFill>
                <a:schemeClr val="bg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3F4E80A-646E-358E-47D6-60797FD2F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112649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Ly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31" name="CustomShape 1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4" name="CustomShape 3"/>
          <p:cNvSpPr/>
          <p:nvPr/>
        </p:nvSpPr>
        <p:spPr>
          <a:xfrm>
            <a:off x="350838" y="65088"/>
            <a:ext cx="7735738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spc="-1" dirty="0">
                <a:solidFill>
                  <a:srgbClr val="FFFFFF"/>
                </a:solidFill>
                <a:latin typeface="+mj-lt"/>
                <a:ea typeface="Gill Sans SemiBold"/>
              </a:rPr>
              <a:t>Les dépenses de fonctionnement</a:t>
            </a:r>
            <a:endParaRPr lang="fr-FR" sz="3000" b="1" spc="-1" dirty="0">
              <a:latin typeface="+mj-lt"/>
            </a:endParaRPr>
          </a:p>
        </p:txBody>
      </p:sp>
      <p:sp>
        <p:nvSpPr>
          <p:cNvPr id="135" name="CustomShape 4"/>
          <p:cNvSpPr/>
          <p:nvPr/>
        </p:nvSpPr>
        <p:spPr>
          <a:xfrm>
            <a:off x="6902450" y="895350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600" spc="-1" dirty="0">
                <a:solidFill>
                  <a:srgbClr val="FFFFFF"/>
                </a:solidFill>
                <a:latin typeface="Gill Sans SemiBold"/>
                <a:ea typeface="Gill Sans SemiBold"/>
              </a:rPr>
              <a:t>37,2 M€ de dépenses réelles</a:t>
            </a:r>
            <a:endParaRPr lang="fr-FR" sz="2600" spc="-1" dirty="0"/>
          </a:p>
        </p:txBody>
      </p:sp>
      <p:sp>
        <p:nvSpPr>
          <p:cNvPr id="136" name="CustomShape 5"/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aphicFrame>
        <p:nvGraphicFramePr>
          <p:cNvPr id="25" name="Diagramme 24"/>
          <p:cNvGraphicFramePr/>
          <p:nvPr>
            <p:extLst>
              <p:ext uri="{D42A27DB-BD31-4B8C-83A1-F6EECF244321}">
                <p14:modId xmlns:p14="http://schemas.microsoft.com/office/powerpoint/2010/main" val="1525976325"/>
              </p:ext>
            </p:extLst>
          </p:nvPr>
        </p:nvGraphicFramePr>
        <p:xfrm>
          <a:off x="446745" y="1001426"/>
          <a:ext cx="11744287" cy="7691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4826" name="ZoneTexte 9"/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AE8A4F1E-5A03-41EA-AE35-01C87C4E1F91}" type="slidenum">
              <a:rPr lang="fr-FR"/>
              <a:pPr/>
              <a:t>6</a:t>
            </a:fld>
            <a:endParaRPr lang="fr-FR"/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CB56FF48-D5E9-DF21-F9DB-4E43B56C3F04}"/>
              </a:ext>
            </a:extLst>
          </p:cNvPr>
          <p:cNvSpPr/>
          <p:nvPr/>
        </p:nvSpPr>
        <p:spPr>
          <a:xfrm>
            <a:off x="-9216" y="8994775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784DBEE-DA70-4A6C-CF50-177E2BF0C33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D0125-7163-7412-F892-88E9E4A83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Lys.png">
            <a:extLst>
              <a:ext uri="{FF2B5EF4-FFF2-40B4-BE49-F238E27FC236}">
                <a16:creationId xmlns:a16="http://schemas.microsoft.com/office/drawing/2014/main" id="{E8963041-5D0A-1BF9-3C3A-D301B8E2A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31" name="CustomShape 1">
            <a:extLst>
              <a:ext uri="{FF2B5EF4-FFF2-40B4-BE49-F238E27FC236}">
                <a16:creationId xmlns:a16="http://schemas.microsoft.com/office/drawing/2014/main" id="{0377CF42-8475-3325-65BA-54EFB13DB9D2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34" name="CustomShape 3">
            <a:extLst>
              <a:ext uri="{FF2B5EF4-FFF2-40B4-BE49-F238E27FC236}">
                <a16:creationId xmlns:a16="http://schemas.microsoft.com/office/drawing/2014/main" id="{ED8E5606-14E8-6EBB-1058-57F0F91B4A39}"/>
              </a:ext>
            </a:extLst>
          </p:cNvPr>
          <p:cNvSpPr/>
          <p:nvPr/>
        </p:nvSpPr>
        <p:spPr>
          <a:xfrm>
            <a:off x="350838" y="65088"/>
            <a:ext cx="7735738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spc="-1" dirty="0">
                <a:solidFill>
                  <a:srgbClr val="FFFFFF"/>
                </a:solidFill>
                <a:latin typeface="+mj-lt"/>
                <a:ea typeface="Gill Sans SemiBold"/>
              </a:rPr>
              <a:t>Les dépenses de fonctionnement</a:t>
            </a:r>
            <a:endParaRPr lang="fr-FR" sz="3000" b="1" spc="-1" dirty="0">
              <a:latin typeface="+mj-lt"/>
            </a:endParaRPr>
          </a:p>
        </p:txBody>
      </p:sp>
      <p:sp>
        <p:nvSpPr>
          <p:cNvPr id="135" name="CustomShape 4">
            <a:extLst>
              <a:ext uri="{FF2B5EF4-FFF2-40B4-BE49-F238E27FC236}">
                <a16:creationId xmlns:a16="http://schemas.microsoft.com/office/drawing/2014/main" id="{FC1526C5-BD1B-7381-BBEF-36AD3787B0D2}"/>
              </a:ext>
            </a:extLst>
          </p:cNvPr>
          <p:cNvSpPr/>
          <p:nvPr/>
        </p:nvSpPr>
        <p:spPr>
          <a:xfrm>
            <a:off x="6902450" y="895350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600" spc="-1" dirty="0">
                <a:solidFill>
                  <a:srgbClr val="FFFFFF"/>
                </a:solidFill>
                <a:latin typeface="Gill Sans SemiBold"/>
                <a:ea typeface="Gill Sans SemiBold"/>
              </a:rPr>
              <a:t>37,2 M€ de dépenses réelles</a:t>
            </a:r>
            <a:endParaRPr lang="fr-FR" sz="2600" spc="-1" dirty="0"/>
          </a:p>
        </p:txBody>
      </p:sp>
      <p:sp>
        <p:nvSpPr>
          <p:cNvPr id="136" name="CustomShape 5">
            <a:extLst>
              <a:ext uri="{FF2B5EF4-FFF2-40B4-BE49-F238E27FC236}">
                <a16:creationId xmlns:a16="http://schemas.microsoft.com/office/drawing/2014/main" id="{F62E6CAC-AAAC-C269-B8F9-E3693D4AF22D}"/>
              </a:ext>
            </a:extLst>
          </p:cNvPr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aphicFrame>
        <p:nvGraphicFramePr>
          <p:cNvPr id="25" name="Diagramme 24">
            <a:extLst>
              <a:ext uri="{FF2B5EF4-FFF2-40B4-BE49-F238E27FC236}">
                <a16:creationId xmlns:a16="http://schemas.microsoft.com/office/drawing/2014/main" id="{8E19D577-72B1-611F-38AD-1E5E25ECDB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3517327"/>
              </p:ext>
            </p:extLst>
          </p:nvPr>
        </p:nvGraphicFramePr>
        <p:xfrm>
          <a:off x="446745" y="823914"/>
          <a:ext cx="11672279" cy="8105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4826" name="ZoneTexte 9">
            <a:extLst>
              <a:ext uri="{FF2B5EF4-FFF2-40B4-BE49-F238E27FC236}">
                <a16:creationId xmlns:a16="http://schemas.microsoft.com/office/drawing/2014/main" id="{9F5270FF-BF47-688B-E07B-95FD8F2CD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AE8A4F1E-5A03-41EA-AE35-01C87C4E1F91}" type="slidenum">
              <a:rPr lang="fr-FR"/>
              <a:pPr/>
              <a:t>7</a:t>
            </a:fld>
            <a:endParaRPr lang="fr-FR"/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12E9C871-6A79-1FCC-F143-29AB67A703E4}"/>
              </a:ext>
            </a:extLst>
          </p:cNvPr>
          <p:cNvSpPr/>
          <p:nvPr/>
        </p:nvSpPr>
        <p:spPr>
          <a:xfrm>
            <a:off x="-9216" y="8994775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7028E71-AC57-49D6-CBF4-DCFD67957E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8835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Ly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47" name="CustomShape 1"/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0" name="CustomShape 3"/>
          <p:cNvSpPr/>
          <p:nvPr/>
        </p:nvSpPr>
        <p:spPr>
          <a:xfrm>
            <a:off x="350838" y="65088"/>
            <a:ext cx="6943650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spc="-1" dirty="0">
                <a:solidFill>
                  <a:srgbClr val="FFFFFF"/>
                </a:solidFill>
                <a:latin typeface="+mj-lt"/>
                <a:ea typeface="Gill Sans SemiBold"/>
              </a:rPr>
              <a:t>Les recettes de fonctionnement</a:t>
            </a:r>
            <a:endParaRPr lang="fr-FR" sz="3000" b="1" spc="-1" dirty="0">
              <a:latin typeface="+mj-lt"/>
            </a:endParaRPr>
          </a:p>
        </p:txBody>
      </p:sp>
      <p:sp>
        <p:nvSpPr>
          <p:cNvPr id="151" name="CustomShape 4"/>
          <p:cNvSpPr/>
          <p:nvPr/>
        </p:nvSpPr>
        <p:spPr>
          <a:xfrm>
            <a:off x="6902450" y="895350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600" spc="-1" dirty="0">
                <a:solidFill>
                  <a:srgbClr val="FFFFFF"/>
                </a:solidFill>
                <a:latin typeface="Gill Sans SemiBold"/>
                <a:ea typeface="Gill Sans SemiBold"/>
              </a:rPr>
              <a:t>40,1 M€ de recettes réelles</a:t>
            </a:r>
            <a:endParaRPr lang="fr-FR" sz="2600" spc="-1" dirty="0"/>
          </a:p>
        </p:txBody>
      </p:sp>
      <p:sp>
        <p:nvSpPr>
          <p:cNvPr id="152" name="CustomShape 5"/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aphicFrame>
        <p:nvGraphicFramePr>
          <p:cNvPr id="11" name="Diagramme 10"/>
          <p:cNvGraphicFramePr/>
          <p:nvPr>
            <p:extLst>
              <p:ext uri="{D42A27DB-BD31-4B8C-83A1-F6EECF244321}">
                <p14:modId xmlns:p14="http://schemas.microsoft.com/office/powerpoint/2010/main" val="581457805"/>
              </p:ext>
            </p:extLst>
          </p:nvPr>
        </p:nvGraphicFramePr>
        <p:xfrm>
          <a:off x="477427" y="823914"/>
          <a:ext cx="12361677" cy="820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5850" name="ZoneTexte 11"/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38752929-16A9-4B4A-BF8A-0DD3719634A6}" type="slidenum">
              <a:rPr lang="fr-FR"/>
              <a:pPr/>
              <a:t>8</a:t>
            </a:fld>
            <a:endParaRPr lang="fr-FR"/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174A1647-1F9F-921D-2B7F-737DE93297FD}"/>
              </a:ext>
            </a:extLst>
          </p:cNvPr>
          <p:cNvSpPr/>
          <p:nvPr/>
        </p:nvSpPr>
        <p:spPr>
          <a:xfrm>
            <a:off x="-9216" y="8994775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22CC0F6-F940-6243-F944-F148D54C271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58850-14CA-8190-6747-01F5A96AC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Lys.png">
            <a:extLst>
              <a:ext uri="{FF2B5EF4-FFF2-40B4-BE49-F238E27FC236}">
                <a16:creationId xmlns:a16="http://schemas.microsoft.com/office/drawing/2014/main" id="{C3EFE71D-5240-1553-9D2D-A12E4DE89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26450" y="0"/>
            <a:ext cx="4591050" cy="9748838"/>
          </a:xfrm>
          <a:prstGeom prst="rect">
            <a:avLst/>
          </a:prstGeom>
          <a:noFill/>
          <a:ln w="12600">
            <a:noFill/>
            <a:miter lim="800000"/>
            <a:headEnd/>
            <a:tailEnd/>
          </a:ln>
        </p:spPr>
      </p:pic>
      <p:sp>
        <p:nvSpPr>
          <p:cNvPr id="147" name="CustomShape 1">
            <a:extLst>
              <a:ext uri="{FF2B5EF4-FFF2-40B4-BE49-F238E27FC236}">
                <a16:creationId xmlns:a16="http://schemas.microsoft.com/office/drawing/2014/main" id="{60DBC986-4899-A9AF-86DC-3A7C5B481152}"/>
              </a:ext>
            </a:extLst>
          </p:cNvPr>
          <p:cNvSpPr/>
          <p:nvPr/>
        </p:nvSpPr>
        <p:spPr>
          <a:xfrm>
            <a:off x="-1588" y="0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sp>
        <p:nvSpPr>
          <p:cNvPr id="150" name="CustomShape 3">
            <a:extLst>
              <a:ext uri="{FF2B5EF4-FFF2-40B4-BE49-F238E27FC236}">
                <a16:creationId xmlns:a16="http://schemas.microsoft.com/office/drawing/2014/main" id="{B09E3E28-6127-8141-4568-4C63708AD059}"/>
              </a:ext>
            </a:extLst>
          </p:cNvPr>
          <p:cNvSpPr/>
          <p:nvPr/>
        </p:nvSpPr>
        <p:spPr>
          <a:xfrm>
            <a:off x="350838" y="65088"/>
            <a:ext cx="6943650" cy="62865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000" b="1" spc="-1" dirty="0">
                <a:solidFill>
                  <a:srgbClr val="FFFFFF"/>
                </a:solidFill>
                <a:latin typeface="+mj-lt"/>
                <a:ea typeface="Gill Sans SemiBold"/>
              </a:rPr>
              <a:t>Les recettes de fonctionnement</a:t>
            </a:r>
            <a:endParaRPr lang="fr-FR" sz="3000" b="1" spc="-1" dirty="0">
              <a:latin typeface="+mj-lt"/>
            </a:endParaRPr>
          </a:p>
        </p:txBody>
      </p:sp>
      <p:sp>
        <p:nvSpPr>
          <p:cNvPr id="151" name="CustomShape 4">
            <a:extLst>
              <a:ext uri="{FF2B5EF4-FFF2-40B4-BE49-F238E27FC236}">
                <a16:creationId xmlns:a16="http://schemas.microsoft.com/office/drawing/2014/main" id="{B50E0A80-78FA-5F9A-8BB9-B3ECE42DC52C}"/>
              </a:ext>
            </a:extLst>
          </p:cNvPr>
          <p:cNvSpPr/>
          <p:nvPr/>
        </p:nvSpPr>
        <p:spPr>
          <a:xfrm>
            <a:off x="6902450" y="895350"/>
            <a:ext cx="4745038" cy="493713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50760" tIns="50760" rIns="50760" bIns="5076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600" spc="-1" dirty="0">
                <a:solidFill>
                  <a:srgbClr val="FFFFFF"/>
                </a:solidFill>
                <a:latin typeface="Gill Sans SemiBold"/>
                <a:ea typeface="Gill Sans SemiBold"/>
              </a:rPr>
              <a:t>40,1 M€ de recettes réelles</a:t>
            </a:r>
            <a:endParaRPr lang="fr-FR" sz="2600" spc="-1" dirty="0"/>
          </a:p>
        </p:txBody>
      </p:sp>
      <p:sp>
        <p:nvSpPr>
          <p:cNvPr id="152" name="CustomShape 5">
            <a:extLst>
              <a:ext uri="{FF2B5EF4-FFF2-40B4-BE49-F238E27FC236}">
                <a16:creationId xmlns:a16="http://schemas.microsoft.com/office/drawing/2014/main" id="{75793836-FCD1-86AC-FE58-264669D5EA19}"/>
              </a:ext>
            </a:extLst>
          </p:cNvPr>
          <p:cNvSpPr/>
          <p:nvPr/>
        </p:nvSpPr>
        <p:spPr>
          <a:xfrm>
            <a:off x="1487488" y="2239963"/>
            <a:ext cx="10498137" cy="6937375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/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C02ABB0E-FB9E-9DF6-A803-EDD589A2EE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2411456"/>
              </p:ext>
            </p:extLst>
          </p:nvPr>
        </p:nvGraphicFramePr>
        <p:xfrm>
          <a:off x="477427" y="823914"/>
          <a:ext cx="12361677" cy="8203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5850" name="ZoneTexte 11">
            <a:extLst>
              <a:ext uri="{FF2B5EF4-FFF2-40B4-BE49-F238E27FC236}">
                <a16:creationId xmlns:a16="http://schemas.microsoft.com/office/drawing/2014/main" id="{03C2EEF1-B1E3-A70A-DF52-A38F4874B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3" y="9383713"/>
            <a:ext cx="6477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fld id="{38752929-16A9-4B4A-BF8A-0DD3719634A6}" type="slidenum">
              <a:rPr lang="fr-FR"/>
              <a:pPr/>
              <a:t>9</a:t>
            </a:fld>
            <a:endParaRPr lang="fr-FR"/>
          </a:p>
        </p:txBody>
      </p:sp>
      <p:sp>
        <p:nvSpPr>
          <p:cNvPr id="3" name="CustomShape 3">
            <a:extLst>
              <a:ext uri="{FF2B5EF4-FFF2-40B4-BE49-F238E27FC236}">
                <a16:creationId xmlns:a16="http://schemas.microsoft.com/office/drawing/2014/main" id="{D2B8AEEE-FEC0-5DDE-0A5A-4450085B8620}"/>
              </a:ext>
            </a:extLst>
          </p:cNvPr>
          <p:cNvSpPr/>
          <p:nvPr/>
        </p:nvSpPr>
        <p:spPr>
          <a:xfrm>
            <a:off x="-9216" y="8994775"/>
            <a:ext cx="13001626" cy="758825"/>
          </a:xfrm>
          <a:prstGeom prst="rect">
            <a:avLst/>
          </a:prstGeom>
          <a:solidFill>
            <a:srgbClr val="3C7CB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66B3A1E-A350-4154-6A8C-80DE68A90B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86976" y="8333183"/>
            <a:ext cx="1343224" cy="1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01687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11040</TotalTime>
  <Words>1604</Words>
  <Application>Microsoft Office PowerPoint</Application>
  <PresentationFormat>Personnalisé</PresentationFormat>
  <Paragraphs>194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Arial</vt:lpstr>
      <vt:lpstr>Calibri</vt:lpstr>
      <vt:lpstr>DejaVu Sans</vt:lpstr>
      <vt:lpstr>Gill Sans SemiBold</vt:lpstr>
      <vt:lpstr>StarSymbol</vt:lpstr>
      <vt:lpstr>Times New Roman</vt:lpstr>
      <vt:lpstr>Office Theme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LOUISY Fred</dc:creator>
  <cp:lastModifiedBy>SABEUR Abderrahmane</cp:lastModifiedBy>
  <cp:revision>880</cp:revision>
  <cp:lastPrinted>2025-02-04T17:38:16Z</cp:lastPrinted>
  <dcterms:modified xsi:type="dcterms:W3CDTF">2026-06-18T13:02:11Z</dcterms:modified>
  <dc:language>fr-FR</dc:language>
</cp:coreProperties>
</file>